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0D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C14CC-9A43-4A71-BBEA-95010D819575}" type="datetimeFigureOut">
              <a:rPr lang="en-GB" smtClean="0"/>
              <a:t>01/01/2019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F24137-5F34-4272-AD1B-8C10813C341B}" type="slidenum">
              <a:rPr lang="en-GB" smtClean="0"/>
              <a:t>‹#›</a:t>
            </a:fld>
            <a:endParaRPr lang="en-GB"/>
          </a:p>
        </p:txBody>
      </p:sp>
    </p:spTree>
    <p:extLst>
      <p:ext uri="{BB962C8B-B14F-4D97-AF65-F5344CB8AC3E}">
        <p14:creationId xmlns:p14="http://schemas.microsoft.com/office/powerpoint/2010/main" val="3770915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F24137-5F34-4272-AD1B-8C10813C341B}" type="slidenum">
              <a:rPr lang="en-GB" smtClean="0"/>
              <a:t>1</a:t>
            </a:fld>
            <a:endParaRPr lang="en-GB"/>
          </a:p>
        </p:txBody>
      </p:sp>
    </p:spTree>
    <p:extLst>
      <p:ext uri="{BB962C8B-B14F-4D97-AF65-F5344CB8AC3E}">
        <p14:creationId xmlns:p14="http://schemas.microsoft.com/office/powerpoint/2010/main" val="2055947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F24137-5F34-4272-AD1B-8C10813C341B}" type="slidenum">
              <a:rPr lang="en-GB" smtClean="0"/>
              <a:t>2</a:t>
            </a:fld>
            <a:endParaRPr lang="en-GB"/>
          </a:p>
        </p:txBody>
      </p:sp>
    </p:spTree>
    <p:extLst>
      <p:ext uri="{BB962C8B-B14F-4D97-AF65-F5344CB8AC3E}">
        <p14:creationId xmlns:p14="http://schemas.microsoft.com/office/powerpoint/2010/main" val="2055947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F59985-23CB-4E56-BBBF-5E84FF100BFD}" type="datetimeFigureOut">
              <a:rPr lang="en-GB" smtClean="0"/>
              <a:t>01/01/2019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411447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F59985-23CB-4E56-BBBF-5E84FF100BFD}" type="datetimeFigureOut">
              <a:rPr lang="en-GB" smtClean="0"/>
              <a:t>01/01/2019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162094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F59985-23CB-4E56-BBBF-5E84FF100BFD}" type="datetimeFigureOut">
              <a:rPr lang="en-GB" smtClean="0"/>
              <a:t>01/01/2019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74713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F59985-23CB-4E56-BBBF-5E84FF100BFD}" type="datetimeFigureOut">
              <a:rPr lang="en-GB" smtClean="0"/>
              <a:t>01/01/2019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4261290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9985-23CB-4E56-BBBF-5E84FF100BFD}" type="datetimeFigureOut">
              <a:rPr lang="en-GB" smtClean="0"/>
              <a:t>01/01/2019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1383766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F59985-23CB-4E56-BBBF-5E84FF100BFD}" type="datetimeFigureOut">
              <a:rPr lang="en-GB" smtClean="0"/>
              <a:t>01/01/2019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106858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F59985-23CB-4E56-BBBF-5E84FF100BFD}" type="datetimeFigureOut">
              <a:rPr lang="en-GB" smtClean="0"/>
              <a:t>01/01/2019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55543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F59985-23CB-4E56-BBBF-5E84FF100BFD}" type="datetimeFigureOut">
              <a:rPr lang="en-GB" smtClean="0"/>
              <a:t>01/01/2019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186551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59985-23CB-4E56-BBBF-5E84FF100BFD}" type="datetimeFigureOut">
              <a:rPr lang="en-GB" smtClean="0"/>
              <a:t>01/01/2019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27898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59985-23CB-4E56-BBBF-5E84FF100BFD}" type="datetimeFigureOut">
              <a:rPr lang="en-GB" smtClean="0"/>
              <a:t>01/01/2019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30229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59985-23CB-4E56-BBBF-5E84FF100BFD}" type="datetimeFigureOut">
              <a:rPr lang="en-GB" smtClean="0"/>
              <a:t>01/01/2019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C95347-8F3B-4F51-9370-48BEC16D9AE5}" type="slidenum">
              <a:rPr lang="en-GB" smtClean="0"/>
              <a:t>‹#›</a:t>
            </a:fld>
            <a:endParaRPr lang="en-GB"/>
          </a:p>
        </p:txBody>
      </p:sp>
    </p:spTree>
    <p:extLst>
      <p:ext uri="{BB962C8B-B14F-4D97-AF65-F5344CB8AC3E}">
        <p14:creationId xmlns:p14="http://schemas.microsoft.com/office/powerpoint/2010/main" val="340950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rgbClr val="FF0000">
                <a:alpha val="40000"/>
              </a:srgbClr>
            </a:gs>
            <a:gs pos="13000">
              <a:srgbClr val="FF0000">
                <a:alpha val="3000"/>
              </a:srgbClr>
            </a:gs>
            <a:gs pos="47000">
              <a:srgbClr val="FF0300"/>
            </a:gs>
            <a:gs pos="77000">
              <a:srgbClr val="9F0D2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59985-23CB-4E56-BBBF-5E84FF100BFD}" type="datetimeFigureOut">
              <a:rPr lang="en-GB" smtClean="0"/>
              <a:t>01/01/2019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5347-8F3B-4F51-9370-48BEC16D9AE5}" type="slidenum">
              <a:rPr lang="en-GB" smtClean="0"/>
              <a:t>‹#›</a:t>
            </a:fld>
            <a:endParaRPr lang="en-GB"/>
          </a:p>
        </p:txBody>
      </p:sp>
    </p:spTree>
    <p:extLst>
      <p:ext uri="{BB962C8B-B14F-4D97-AF65-F5344CB8AC3E}">
        <p14:creationId xmlns:p14="http://schemas.microsoft.com/office/powerpoint/2010/main" val="1480821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332402" y="5949280"/>
            <a:ext cx="8325798" cy="768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9" name="Rectangle 28"/>
          <p:cNvSpPr/>
          <p:nvPr/>
        </p:nvSpPr>
        <p:spPr>
          <a:xfrm>
            <a:off x="6991003" y="4072571"/>
            <a:ext cx="2019629" cy="879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8" name="Rectangle 27"/>
          <p:cNvSpPr/>
          <p:nvPr/>
        </p:nvSpPr>
        <p:spPr>
          <a:xfrm>
            <a:off x="6991003" y="2866871"/>
            <a:ext cx="2018394" cy="1138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7" name="Rectangle 26"/>
          <p:cNvSpPr/>
          <p:nvPr/>
        </p:nvSpPr>
        <p:spPr>
          <a:xfrm>
            <a:off x="6991004" y="1700808"/>
            <a:ext cx="2037394" cy="1067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6" name="Rectangle 25"/>
          <p:cNvSpPr/>
          <p:nvPr/>
        </p:nvSpPr>
        <p:spPr>
          <a:xfrm>
            <a:off x="4757772" y="3485002"/>
            <a:ext cx="2118773" cy="15638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4" name="Rectangle 23"/>
          <p:cNvSpPr/>
          <p:nvPr/>
        </p:nvSpPr>
        <p:spPr>
          <a:xfrm>
            <a:off x="2365321" y="3485002"/>
            <a:ext cx="2278688" cy="15638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5" name="Rectangle 24"/>
          <p:cNvSpPr/>
          <p:nvPr/>
        </p:nvSpPr>
        <p:spPr>
          <a:xfrm>
            <a:off x="4741584" y="2070338"/>
            <a:ext cx="2134961"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3" name="Rectangle 22"/>
          <p:cNvSpPr/>
          <p:nvPr/>
        </p:nvSpPr>
        <p:spPr>
          <a:xfrm>
            <a:off x="2365320" y="2060848"/>
            <a:ext cx="227868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2" name="Rectangle 21"/>
          <p:cNvSpPr/>
          <p:nvPr/>
        </p:nvSpPr>
        <p:spPr>
          <a:xfrm>
            <a:off x="318636" y="4221088"/>
            <a:ext cx="1949108"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21" name="Rectangle 20"/>
          <p:cNvSpPr/>
          <p:nvPr/>
        </p:nvSpPr>
        <p:spPr>
          <a:xfrm>
            <a:off x="318636" y="1607565"/>
            <a:ext cx="1949108" cy="2554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7" name="Rectangle 6"/>
          <p:cNvSpPr/>
          <p:nvPr/>
        </p:nvSpPr>
        <p:spPr>
          <a:xfrm>
            <a:off x="8000200" y="183549"/>
            <a:ext cx="822442" cy="113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Town Farm Primary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260648"/>
            <a:ext cx="794258" cy="102559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95344" y="187022"/>
            <a:ext cx="822442" cy="113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2" descr="Town Farm Primary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636" y="260648"/>
            <a:ext cx="794258" cy="102559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398553" y="2925236"/>
            <a:ext cx="2143031" cy="2123658"/>
          </a:xfrm>
          <a:prstGeom prst="rect">
            <a:avLst/>
          </a:prstGeom>
        </p:spPr>
        <p:txBody>
          <a:bodyPr wrap="square">
            <a:spAutoFit/>
          </a:bodyPr>
          <a:lstStyle/>
          <a:p>
            <a:endParaRPr lang="en-GB" dirty="0">
              <a:solidFill>
                <a:schemeClr val="bg1"/>
              </a:solidFill>
            </a:endParaRPr>
          </a:p>
          <a:p>
            <a:r>
              <a:rPr lang="en-GB" dirty="0">
                <a:solidFill>
                  <a:schemeClr val="bg1"/>
                </a:solidFill>
              </a:rPr>
              <a:t>	</a:t>
            </a:r>
          </a:p>
          <a:p>
            <a:r>
              <a:rPr lang="en-GB" sz="800" b="1" u="sng" dirty="0">
                <a:solidFill>
                  <a:schemeClr val="bg1"/>
                </a:solidFill>
                <a:latin typeface="Comic Sans MS" pitchFamily="66" charset="0"/>
              </a:rPr>
              <a:t>Pronouns</a:t>
            </a:r>
            <a:r>
              <a:rPr lang="en-GB" sz="800" b="1" dirty="0">
                <a:solidFill>
                  <a:schemeClr val="bg1"/>
                </a:solidFill>
                <a:latin typeface="Comic Sans MS" pitchFamily="66" charset="0"/>
              </a:rPr>
              <a:t>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Pronouns </a:t>
            </a:r>
            <a:r>
              <a:rPr lang="en-GB" sz="800" dirty="0">
                <a:solidFill>
                  <a:schemeClr val="bg1"/>
                </a:solidFill>
                <a:latin typeface="Comic Sans MS" pitchFamily="66" charset="0"/>
              </a:rPr>
              <a:t>are used in place of nouns, mostly to avoid repetition. </a:t>
            </a:r>
          </a:p>
          <a:p>
            <a:pPr marL="171450" indent="-171450">
              <a:buFont typeface="Arial" pitchFamily="34" charset="0"/>
              <a:buChar char="•"/>
            </a:pPr>
            <a:r>
              <a:rPr lang="en-GB" sz="800" b="1" dirty="0" smtClean="0">
                <a:solidFill>
                  <a:schemeClr val="bg1"/>
                </a:solidFill>
                <a:latin typeface="Comic Sans MS" pitchFamily="66" charset="0"/>
              </a:rPr>
              <a:t>Personal </a:t>
            </a:r>
            <a:r>
              <a:rPr lang="en-GB" sz="800" b="1" dirty="0">
                <a:solidFill>
                  <a:schemeClr val="bg1"/>
                </a:solidFill>
                <a:latin typeface="Comic Sans MS" pitchFamily="66" charset="0"/>
              </a:rPr>
              <a:t>pronouns </a:t>
            </a:r>
            <a:r>
              <a:rPr lang="en-GB" sz="800" dirty="0">
                <a:solidFill>
                  <a:schemeClr val="bg1"/>
                </a:solidFill>
                <a:latin typeface="Comic Sans MS" pitchFamily="66" charset="0"/>
              </a:rPr>
              <a:t>– refer to particular people: I, you, us. </a:t>
            </a:r>
          </a:p>
          <a:p>
            <a:pPr marL="171450" indent="-171450">
              <a:buFont typeface="Arial" pitchFamily="34" charset="0"/>
              <a:buChar char="•"/>
            </a:pPr>
            <a:r>
              <a:rPr lang="en-GB" sz="800" b="1" dirty="0" smtClean="0">
                <a:solidFill>
                  <a:schemeClr val="bg1"/>
                </a:solidFill>
                <a:latin typeface="Comic Sans MS" pitchFamily="66" charset="0"/>
              </a:rPr>
              <a:t>Impersonal </a:t>
            </a:r>
            <a:r>
              <a:rPr lang="en-GB" sz="800" b="1" dirty="0">
                <a:solidFill>
                  <a:schemeClr val="bg1"/>
                </a:solidFill>
                <a:latin typeface="Comic Sans MS" pitchFamily="66" charset="0"/>
              </a:rPr>
              <a:t>pronouns </a:t>
            </a:r>
            <a:r>
              <a:rPr lang="en-GB" sz="800" dirty="0">
                <a:solidFill>
                  <a:schemeClr val="bg1"/>
                </a:solidFill>
                <a:latin typeface="Comic Sans MS" pitchFamily="66" charset="0"/>
              </a:rPr>
              <a:t>– refer to other people: she, them. </a:t>
            </a:r>
          </a:p>
          <a:p>
            <a:pPr marL="171450" indent="-171450">
              <a:buFont typeface="Arial" pitchFamily="34" charset="0"/>
              <a:buChar char="•"/>
            </a:pPr>
            <a:r>
              <a:rPr lang="en-GB" sz="800" b="1" dirty="0" smtClean="0">
                <a:solidFill>
                  <a:schemeClr val="bg1"/>
                </a:solidFill>
                <a:latin typeface="Comic Sans MS" pitchFamily="66" charset="0"/>
              </a:rPr>
              <a:t>Possessive </a:t>
            </a:r>
            <a:r>
              <a:rPr lang="en-GB" sz="800" b="1" dirty="0">
                <a:solidFill>
                  <a:schemeClr val="bg1"/>
                </a:solidFill>
                <a:latin typeface="Comic Sans MS" pitchFamily="66" charset="0"/>
              </a:rPr>
              <a:t>pronouns </a:t>
            </a:r>
            <a:r>
              <a:rPr lang="en-GB" sz="800" dirty="0">
                <a:solidFill>
                  <a:schemeClr val="bg1"/>
                </a:solidFill>
                <a:latin typeface="Comic Sans MS" pitchFamily="66" charset="0"/>
              </a:rPr>
              <a:t>– tell you whose: my, our. </a:t>
            </a:r>
          </a:p>
          <a:p>
            <a:r>
              <a:rPr lang="en-GB" sz="800" i="1" dirty="0">
                <a:solidFill>
                  <a:schemeClr val="bg1"/>
                </a:solidFill>
                <a:latin typeface="Comic Sans MS" pitchFamily="66" charset="0"/>
              </a:rPr>
              <a:t>It is important that it is clear which noun your pronoun refers to</a:t>
            </a:r>
            <a:r>
              <a:rPr lang="en-GB" sz="800" i="1" dirty="0" smtClean="0">
                <a:solidFill>
                  <a:schemeClr val="bg1"/>
                </a:solidFill>
                <a:latin typeface="Comic Sans MS" pitchFamily="66" charset="0"/>
              </a:rPr>
              <a:t>.</a:t>
            </a:r>
            <a:r>
              <a:rPr lang="en-GB" sz="800" dirty="0">
                <a:solidFill>
                  <a:schemeClr val="bg1"/>
                </a:solidFill>
                <a:latin typeface="Comic Sans MS" pitchFamily="66" charset="0"/>
              </a:rPr>
              <a:t>	</a:t>
            </a:r>
          </a:p>
          <a:p>
            <a:r>
              <a:rPr lang="en-GB" sz="800" dirty="0">
                <a:solidFill>
                  <a:schemeClr val="bg1"/>
                </a:solidFill>
              </a:rPr>
              <a:t>	</a:t>
            </a:r>
          </a:p>
        </p:txBody>
      </p:sp>
      <p:sp>
        <p:nvSpPr>
          <p:cNvPr id="12" name="TextBox 11"/>
          <p:cNvSpPr txBox="1"/>
          <p:nvPr/>
        </p:nvSpPr>
        <p:spPr>
          <a:xfrm>
            <a:off x="2316532" y="1899277"/>
            <a:ext cx="2376263" cy="1585049"/>
          </a:xfrm>
          <a:prstGeom prst="rect">
            <a:avLst/>
          </a:prstGeom>
          <a:noFill/>
        </p:spPr>
        <p:txBody>
          <a:bodyPr wrap="square" rtlCol="0">
            <a:spAutoFit/>
          </a:bodyPr>
          <a:lstStyle/>
          <a:p>
            <a:endParaRPr lang="en-GB" sz="800" b="1" dirty="0">
              <a:solidFill>
                <a:schemeClr val="bg1"/>
              </a:solidFill>
            </a:endParaRPr>
          </a:p>
          <a:p>
            <a:r>
              <a:rPr lang="en-GB" sz="800" b="1" u="sng" dirty="0">
                <a:solidFill>
                  <a:schemeClr val="bg1"/>
                </a:solidFill>
                <a:latin typeface="Comic Sans MS" pitchFamily="66" charset="0"/>
              </a:rPr>
              <a:t>Nouns</a:t>
            </a:r>
            <a:r>
              <a:rPr lang="en-GB" sz="800" b="1" dirty="0">
                <a:solidFill>
                  <a:schemeClr val="bg1"/>
                </a:solidFill>
                <a:latin typeface="Comic Sans MS" pitchFamily="66" charset="0"/>
              </a:rPr>
              <a:t>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700" dirty="0" smtClean="0">
                <a:solidFill>
                  <a:schemeClr val="bg1"/>
                </a:solidFill>
                <a:latin typeface="Comic Sans MS" pitchFamily="66" charset="0"/>
              </a:rPr>
              <a:t>Nouns </a:t>
            </a:r>
            <a:r>
              <a:rPr lang="en-GB" sz="700" dirty="0">
                <a:solidFill>
                  <a:schemeClr val="bg1"/>
                </a:solidFill>
                <a:latin typeface="Comic Sans MS" pitchFamily="66" charset="0"/>
              </a:rPr>
              <a:t>are the names of things. </a:t>
            </a:r>
          </a:p>
          <a:p>
            <a:pPr marL="171450" indent="-171450">
              <a:buFont typeface="Arial" pitchFamily="34" charset="0"/>
              <a:buChar char="•"/>
            </a:pPr>
            <a:r>
              <a:rPr lang="en-GB" sz="700" b="1" dirty="0">
                <a:solidFill>
                  <a:schemeClr val="bg1"/>
                </a:solidFill>
                <a:latin typeface="Comic Sans MS" pitchFamily="66" charset="0"/>
              </a:rPr>
              <a:t>Proper nouns </a:t>
            </a:r>
            <a:r>
              <a:rPr lang="en-GB" sz="700" dirty="0">
                <a:solidFill>
                  <a:schemeClr val="bg1"/>
                </a:solidFill>
                <a:latin typeface="Comic Sans MS" pitchFamily="66" charset="0"/>
              </a:rPr>
              <a:t>– are the names of particular people or places. They need a capital letter. </a:t>
            </a:r>
          </a:p>
          <a:p>
            <a:pPr marL="171450" indent="-171450">
              <a:buFont typeface="Arial" pitchFamily="34" charset="0"/>
              <a:buChar char="•"/>
            </a:pPr>
            <a:r>
              <a:rPr lang="en-GB" sz="700" dirty="0">
                <a:solidFill>
                  <a:schemeClr val="bg1"/>
                </a:solidFill>
                <a:latin typeface="Comic Sans MS" pitchFamily="66" charset="0"/>
              </a:rPr>
              <a:t> </a:t>
            </a:r>
            <a:r>
              <a:rPr lang="en-GB" sz="700" b="1" dirty="0">
                <a:solidFill>
                  <a:schemeClr val="bg1"/>
                </a:solidFill>
                <a:latin typeface="Comic Sans MS" pitchFamily="66" charset="0"/>
              </a:rPr>
              <a:t>Common nouns </a:t>
            </a:r>
            <a:r>
              <a:rPr lang="en-GB" sz="700" dirty="0">
                <a:solidFill>
                  <a:schemeClr val="bg1"/>
                </a:solidFill>
                <a:latin typeface="Comic Sans MS" pitchFamily="66" charset="0"/>
              </a:rPr>
              <a:t>– are the general names of things. </a:t>
            </a:r>
          </a:p>
          <a:p>
            <a:pPr marL="171450" indent="-171450">
              <a:buFont typeface="Arial" pitchFamily="34" charset="0"/>
              <a:buChar char="•"/>
            </a:pPr>
            <a:r>
              <a:rPr lang="en-GB" sz="700" b="1" dirty="0">
                <a:solidFill>
                  <a:schemeClr val="bg1"/>
                </a:solidFill>
                <a:latin typeface="Comic Sans MS" pitchFamily="66" charset="0"/>
              </a:rPr>
              <a:t>Collective nouns </a:t>
            </a:r>
            <a:r>
              <a:rPr lang="en-GB" sz="700" dirty="0">
                <a:solidFill>
                  <a:schemeClr val="bg1"/>
                </a:solidFill>
                <a:latin typeface="Comic Sans MS" pitchFamily="66" charset="0"/>
              </a:rPr>
              <a:t>– are the names of groups of things. </a:t>
            </a:r>
          </a:p>
          <a:p>
            <a:pPr marL="171450" indent="-171450">
              <a:buFont typeface="Arial" pitchFamily="34" charset="0"/>
              <a:buChar char="•"/>
            </a:pPr>
            <a:r>
              <a:rPr lang="en-GB" sz="700" b="1" dirty="0">
                <a:solidFill>
                  <a:schemeClr val="bg1"/>
                </a:solidFill>
                <a:latin typeface="Comic Sans MS" pitchFamily="66" charset="0"/>
              </a:rPr>
              <a:t>Abstract nouns </a:t>
            </a:r>
            <a:r>
              <a:rPr lang="en-GB" sz="700" dirty="0">
                <a:solidFill>
                  <a:schemeClr val="bg1"/>
                </a:solidFill>
                <a:latin typeface="Comic Sans MS" pitchFamily="66" charset="0"/>
              </a:rPr>
              <a:t>– are the names of ideas such as friendship. </a:t>
            </a:r>
          </a:p>
          <a:p>
            <a:endParaRPr lang="en-GB" dirty="0">
              <a:solidFill>
                <a:schemeClr val="bg1"/>
              </a:solidFill>
            </a:endParaRPr>
          </a:p>
        </p:txBody>
      </p:sp>
      <p:sp>
        <p:nvSpPr>
          <p:cNvPr id="13" name="Rectangle 12"/>
          <p:cNvSpPr/>
          <p:nvPr/>
        </p:nvSpPr>
        <p:spPr>
          <a:xfrm>
            <a:off x="295344" y="1607565"/>
            <a:ext cx="1822740" cy="2477601"/>
          </a:xfrm>
          <a:prstGeom prst="rect">
            <a:avLst/>
          </a:prstGeom>
        </p:spPr>
        <p:txBody>
          <a:bodyPr wrap="square">
            <a:spAutoFit/>
          </a:bodyPr>
          <a:lstStyle/>
          <a:p>
            <a:r>
              <a:rPr lang="en-GB" sz="700" b="1" u="sng" dirty="0">
                <a:solidFill>
                  <a:schemeClr val="bg1"/>
                </a:solidFill>
                <a:latin typeface="Comic Sans MS" pitchFamily="66" charset="0"/>
              </a:rPr>
              <a:t>Verbs </a:t>
            </a:r>
            <a:r>
              <a:rPr lang="en-GB" sz="700" dirty="0">
                <a:solidFill>
                  <a:schemeClr val="bg1"/>
                </a:solidFill>
                <a:latin typeface="Comic Sans MS" pitchFamily="66" charset="0"/>
              </a:rPr>
              <a:t>	</a:t>
            </a:r>
            <a:endParaRPr lang="en-GB" sz="700" dirty="0" smtClean="0">
              <a:solidFill>
                <a:schemeClr val="bg1"/>
              </a:solidFill>
              <a:latin typeface="Comic Sans MS" pitchFamily="66" charset="0"/>
            </a:endParaRPr>
          </a:p>
          <a:p>
            <a:r>
              <a:rPr lang="en-GB" sz="700" dirty="0" smtClean="0">
                <a:solidFill>
                  <a:schemeClr val="bg1"/>
                </a:solidFill>
                <a:latin typeface="Comic Sans MS" pitchFamily="66" charset="0"/>
              </a:rPr>
              <a:t>A </a:t>
            </a:r>
            <a:r>
              <a:rPr lang="en-GB" sz="700" dirty="0">
                <a:solidFill>
                  <a:schemeClr val="bg1"/>
                </a:solidFill>
                <a:latin typeface="Comic Sans MS" pitchFamily="66" charset="0"/>
              </a:rPr>
              <a:t>verb is a doing word or a being word. </a:t>
            </a:r>
          </a:p>
          <a:p>
            <a:pPr marL="171450" indent="-171450">
              <a:buFont typeface="Arial" pitchFamily="34" charset="0"/>
              <a:buChar char="•"/>
            </a:pPr>
            <a:r>
              <a:rPr lang="en-GB" sz="700" b="1" dirty="0">
                <a:solidFill>
                  <a:schemeClr val="bg1"/>
                </a:solidFill>
                <a:latin typeface="Comic Sans MS" pitchFamily="66" charset="0"/>
              </a:rPr>
              <a:t>Verb tense </a:t>
            </a:r>
            <a:r>
              <a:rPr lang="en-GB" sz="700" dirty="0">
                <a:solidFill>
                  <a:schemeClr val="bg1"/>
                </a:solidFill>
                <a:latin typeface="Comic Sans MS" pitchFamily="66" charset="0"/>
              </a:rPr>
              <a:t>– tells us when something happens: past, present or future. </a:t>
            </a:r>
            <a:r>
              <a:rPr lang="en-GB" sz="700" i="1" dirty="0">
                <a:solidFill>
                  <a:schemeClr val="bg1"/>
                </a:solidFill>
                <a:latin typeface="Comic Sans MS" pitchFamily="66" charset="0"/>
              </a:rPr>
              <a:t>You should stick to the same tense when you are writing. </a:t>
            </a:r>
            <a:endParaRPr lang="en-GB" sz="700" dirty="0">
              <a:solidFill>
                <a:schemeClr val="bg1"/>
              </a:solidFill>
              <a:latin typeface="Comic Sans MS" pitchFamily="66" charset="0"/>
            </a:endParaRPr>
          </a:p>
          <a:p>
            <a:pPr marL="171450" indent="-171450">
              <a:buFont typeface="Arial" pitchFamily="34" charset="0"/>
              <a:buChar char="•"/>
            </a:pPr>
            <a:r>
              <a:rPr lang="en-GB" sz="700" b="1" dirty="0">
                <a:solidFill>
                  <a:schemeClr val="bg1"/>
                </a:solidFill>
                <a:latin typeface="Comic Sans MS" pitchFamily="66" charset="0"/>
              </a:rPr>
              <a:t>Modal verbs </a:t>
            </a:r>
            <a:r>
              <a:rPr lang="en-GB" sz="700" dirty="0">
                <a:solidFill>
                  <a:schemeClr val="bg1"/>
                </a:solidFill>
                <a:latin typeface="Comic Sans MS" pitchFamily="66" charset="0"/>
              </a:rPr>
              <a:t>– offer some possibility: could, might, would. </a:t>
            </a:r>
          </a:p>
          <a:p>
            <a:pPr marL="171450" indent="-171450">
              <a:buFont typeface="Arial" pitchFamily="34" charset="0"/>
              <a:buChar char="•"/>
            </a:pPr>
            <a:r>
              <a:rPr lang="en-GB" sz="700" b="1" dirty="0">
                <a:solidFill>
                  <a:schemeClr val="bg1"/>
                </a:solidFill>
                <a:latin typeface="Comic Sans MS" pitchFamily="66" charset="0"/>
              </a:rPr>
              <a:t>Verb phrases </a:t>
            </a:r>
            <a:r>
              <a:rPr lang="en-GB" sz="700" dirty="0">
                <a:solidFill>
                  <a:schemeClr val="bg1"/>
                </a:solidFill>
                <a:latin typeface="Comic Sans MS" pitchFamily="66" charset="0"/>
              </a:rPr>
              <a:t>– sometimes a group of words is the verb in the sentence: might have been. </a:t>
            </a:r>
          </a:p>
          <a:p>
            <a:pPr marL="171450" indent="-171450">
              <a:buFont typeface="Arial" pitchFamily="34" charset="0"/>
              <a:buChar char="•"/>
            </a:pPr>
            <a:r>
              <a:rPr lang="en-GB" sz="700" b="1" dirty="0">
                <a:solidFill>
                  <a:schemeClr val="bg1"/>
                </a:solidFill>
                <a:latin typeface="Comic Sans MS" pitchFamily="66" charset="0"/>
              </a:rPr>
              <a:t>Active and Passive verbs </a:t>
            </a:r>
            <a:r>
              <a:rPr lang="en-GB" sz="700" dirty="0">
                <a:solidFill>
                  <a:schemeClr val="bg1"/>
                </a:solidFill>
                <a:latin typeface="Comic Sans MS" pitchFamily="66" charset="0"/>
              </a:rPr>
              <a:t>– In an active sentence, the subject does the verb: </a:t>
            </a:r>
            <a:r>
              <a:rPr lang="en-GB" sz="700" i="1" dirty="0">
                <a:solidFill>
                  <a:schemeClr val="bg1"/>
                </a:solidFill>
                <a:latin typeface="Comic Sans MS" pitchFamily="66" charset="0"/>
              </a:rPr>
              <a:t>The girl </a:t>
            </a:r>
            <a:r>
              <a:rPr lang="en-GB" sz="700" dirty="0">
                <a:solidFill>
                  <a:schemeClr val="bg1"/>
                </a:solidFill>
                <a:latin typeface="Comic Sans MS" pitchFamily="66" charset="0"/>
              </a:rPr>
              <a:t>closed the door. In a passive sentence, the object of the sentence has the verb done to it: </a:t>
            </a:r>
            <a:r>
              <a:rPr lang="en-GB" sz="700" i="1" dirty="0">
                <a:solidFill>
                  <a:schemeClr val="bg1"/>
                </a:solidFill>
                <a:latin typeface="Comic Sans MS" pitchFamily="66" charset="0"/>
              </a:rPr>
              <a:t>The door </a:t>
            </a:r>
            <a:r>
              <a:rPr lang="en-GB" sz="700" dirty="0">
                <a:solidFill>
                  <a:schemeClr val="bg1"/>
                </a:solidFill>
                <a:latin typeface="Comic Sans MS" pitchFamily="66" charset="0"/>
              </a:rPr>
              <a:t>was closed. </a:t>
            </a:r>
            <a:r>
              <a:rPr lang="en-GB" sz="700" i="1" dirty="0">
                <a:solidFill>
                  <a:schemeClr val="bg1"/>
                </a:solidFill>
                <a:latin typeface="Comic Sans MS" pitchFamily="66" charset="0"/>
              </a:rPr>
              <a:t>(Level 6) </a:t>
            </a:r>
            <a:endParaRPr lang="en-GB" sz="700" dirty="0">
              <a:solidFill>
                <a:schemeClr val="bg1"/>
              </a:solidFill>
              <a:latin typeface="Comic Sans MS" pitchFamily="66" charset="0"/>
            </a:endParaRPr>
          </a:p>
          <a:p>
            <a:pPr marL="171450" indent="-171450">
              <a:buFont typeface="Arial" pitchFamily="34" charset="0"/>
              <a:buChar char="•"/>
            </a:pPr>
            <a:r>
              <a:rPr lang="en-GB" sz="700" b="1" dirty="0">
                <a:solidFill>
                  <a:schemeClr val="bg1"/>
                </a:solidFill>
                <a:latin typeface="Comic Sans MS" pitchFamily="66" charset="0"/>
              </a:rPr>
              <a:t>Imperative verbs </a:t>
            </a:r>
            <a:r>
              <a:rPr lang="en-GB" sz="700" dirty="0">
                <a:solidFill>
                  <a:schemeClr val="bg1"/>
                </a:solidFill>
                <a:latin typeface="Comic Sans MS" pitchFamily="66" charset="0"/>
              </a:rPr>
              <a:t>– are ‘bossy’ words which give commands. They can normally be found in instruction writing.</a:t>
            </a:r>
            <a:r>
              <a:rPr lang="en-GB" sz="800" dirty="0">
                <a:solidFill>
                  <a:schemeClr val="bg1"/>
                </a:solidFill>
              </a:rPr>
              <a:t> </a:t>
            </a:r>
          </a:p>
        </p:txBody>
      </p:sp>
      <p:sp>
        <p:nvSpPr>
          <p:cNvPr id="14" name="Rectangle 13"/>
          <p:cNvSpPr/>
          <p:nvPr/>
        </p:nvSpPr>
        <p:spPr>
          <a:xfrm>
            <a:off x="4822382" y="1779691"/>
            <a:ext cx="1944215" cy="1877437"/>
          </a:xfrm>
          <a:prstGeom prst="rect">
            <a:avLst/>
          </a:prstGeom>
        </p:spPr>
        <p:txBody>
          <a:bodyPr wrap="square">
            <a:spAutoFit/>
          </a:bodyPr>
          <a:lstStyle/>
          <a:p>
            <a:endParaRPr lang="en-GB" dirty="0">
              <a:solidFill>
                <a:schemeClr val="bg1"/>
              </a:solidFill>
            </a:endParaRPr>
          </a:p>
          <a:p>
            <a:r>
              <a:rPr lang="en-GB" sz="800" b="1" u="sng" dirty="0" smtClean="0">
                <a:solidFill>
                  <a:schemeClr val="bg1"/>
                </a:solidFill>
                <a:latin typeface="Comic Sans MS" pitchFamily="66" charset="0"/>
              </a:rPr>
              <a:t>Adjectives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Adjectives </a:t>
            </a:r>
            <a:r>
              <a:rPr lang="en-GB" sz="800" dirty="0">
                <a:solidFill>
                  <a:schemeClr val="bg1"/>
                </a:solidFill>
                <a:latin typeface="Comic Sans MS" pitchFamily="66" charset="0"/>
              </a:rPr>
              <a:t>are used to describe a noun. They are used to make writing more descriptive. </a:t>
            </a:r>
          </a:p>
          <a:p>
            <a:r>
              <a:rPr lang="en-GB" sz="800" dirty="0">
                <a:solidFill>
                  <a:schemeClr val="bg1"/>
                </a:solidFill>
                <a:latin typeface="Comic Sans MS" pitchFamily="66" charset="0"/>
              </a:rPr>
              <a:t>A noun with an adjective is called a </a:t>
            </a:r>
            <a:r>
              <a:rPr lang="en-GB" sz="800" b="1" dirty="0">
                <a:solidFill>
                  <a:schemeClr val="bg1"/>
                </a:solidFill>
                <a:latin typeface="Comic Sans MS" pitchFamily="66" charset="0"/>
              </a:rPr>
              <a:t>noun phrase. </a:t>
            </a:r>
            <a:endParaRPr lang="en-GB" sz="800" dirty="0">
              <a:solidFill>
                <a:schemeClr val="bg1"/>
              </a:solidFill>
              <a:latin typeface="Comic Sans MS" pitchFamily="66" charset="0"/>
            </a:endParaRPr>
          </a:p>
          <a:p>
            <a:r>
              <a:rPr lang="en-GB" sz="800" dirty="0">
                <a:solidFill>
                  <a:schemeClr val="bg1"/>
                </a:solidFill>
                <a:latin typeface="Comic Sans MS" pitchFamily="66" charset="0"/>
              </a:rPr>
              <a:t>You can find alternative adjectives in a thesaurus, but be careful to choose words which still make </a:t>
            </a:r>
            <a:r>
              <a:rPr lang="en-GB" sz="800" dirty="0" err="1" smtClean="0">
                <a:solidFill>
                  <a:schemeClr val="bg1"/>
                </a:solidFill>
                <a:latin typeface="Comic Sans MS" pitchFamily="66" charset="0"/>
              </a:rPr>
              <a:t>sensein</a:t>
            </a:r>
            <a:r>
              <a:rPr lang="en-GB" sz="800" dirty="0" smtClean="0">
                <a:solidFill>
                  <a:schemeClr val="bg1"/>
                </a:solidFill>
                <a:latin typeface="Comic Sans MS" pitchFamily="66" charset="0"/>
              </a:rPr>
              <a:t> </a:t>
            </a:r>
            <a:r>
              <a:rPr lang="en-GB" sz="800" dirty="0">
                <a:solidFill>
                  <a:schemeClr val="bg1"/>
                </a:solidFill>
                <a:latin typeface="Comic Sans MS" pitchFamily="66" charset="0"/>
              </a:rPr>
              <a:t>your sentence. </a:t>
            </a:r>
            <a:r>
              <a:rPr lang="en-GB" dirty="0">
                <a:solidFill>
                  <a:schemeClr val="bg1"/>
                </a:solidFill>
              </a:rPr>
              <a:t>	</a:t>
            </a:r>
          </a:p>
        </p:txBody>
      </p:sp>
      <p:sp>
        <p:nvSpPr>
          <p:cNvPr id="15" name="Rectangle 14"/>
          <p:cNvSpPr/>
          <p:nvPr/>
        </p:nvSpPr>
        <p:spPr>
          <a:xfrm>
            <a:off x="6949014" y="1420321"/>
            <a:ext cx="2214755" cy="1446550"/>
          </a:xfrm>
          <a:prstGeom prst="rect">
            <a:avLst/>
          </a:prstGeom>
        </p:spPr>
        <p:txBody>
          <a:bodyPr wrap="square">
            <a:spAutoFit/>
          </a:bodyPr>
          <a:lstStyle/>
          <a:p>
            <a:endParaRPr lang="en-GB" sz="800" dirty="0">
              <a:solidFill>
                <a:schemeClr val="bg1"/>
              </a:solidFill>
            </a:endParaRPr>
          </a:p>
          <a:p>
            <a:r>
              <a:rPr lang="en-GB" sz="800" dirty="0">
                <a:solidFill>
                  <a:schemeClr val="bg1"/>
                </a:solidFill>
              </a:rPr>
              <a:t>	</a:t>
            </a:r>
          </a:p>
          <a:p>
            <a:r>
              <a:rPr lang="en-GB" sz="800" b="1" u="sng" dirty="0">
                <a:solidFill>
                  <a:schemeClr val="bg1"/>
                </a:solidFill>
                <a:latin typeface="Comic Sans MS" pitchFamily="66" charset="0"/>
              </a:rPr>
              <a:t>Article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An </a:t>
            </a:r>
            <a:r>
              <a:rPr lang="en-GB" sz="800" dirty="0">
                <a:solidFill>
                  <a:schemeClr val="bg1"/>
                </a:solidFill>
                <a:latin typeface="Comic Sans MS" pitchFamily="66" charset="0"/>
              </a:rPr>
              <a:t>article is a word which determines which noun you are referring to. English has two articles: a (an) or the. a is the indefinite article and means that you can’t identify the thing you are talking about. the is the definite article and means that you are talking about a particular thing. </a:t>
            </a:r>
            <a:endParaRPr lang="en-GB" sz="800" dirty="0" smtClean="0">
              <a:solidFill>
                <a:schemeClr val="bg1"/>
              </a:solidFill>
              <a:latin typeface="Comic Sans MS" pitchFamily="66" charset="0"/>
            </a:endParaRPr>
          </a:p>
          <a:p>
            <a:r>
              <a:rPr lang="en-GB" sz="800" dirty="0">
                <a:solidFill>
                  <a:schemeClr val="bg1"/>
                </a:solidFill>
              </a:rPr>
              <a:t>	</a:t>
            </a:r>
          </a:p>
        </p:txBody>
      </p:sp>
      <p:sp>
        <p:nvSpPr>
          <p:cNvPr id="16" name="Rectangle 15"/>
          <p:cNvSpPr/>
          <p:nvPr/>
        </p:nvSpPr>
        <p:spPr>
          <a:xfrm>
            <a:off x="4787308" y="3468900"/>
            <a:ext cx="2088815" cy="1600438"/>
          </a:xfrm>
          <a:prstGeom prst="rect">
            <a:avLst/>
          </a:prstGeom>
        </p:spPr>
        <p:txBody>
          <a:bodyPr wrap="square">
            <a:spAutoFit/>
          </a:bodyPr>
          <a:lstStyle/>
          <a:p>
            <a:r>
              <a:rPr lang="en-GB" sz="800" b="1" u="sng" dirty="0">
                <a:solidFill>
                  <a:schemeClr val="bg1"/>
                </a:solidFill>
                <a:latin typeface="Comic Sans MS" pitchFamily="66" charset="0"/>
              </a:rPr>
              <a:t>Adverbs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An </a:t>
            </a:r>
            <a:r>
              <a:rPr lang="en-GB" sz="800" dirty="0">
                <a:solidFill>
                  <a:schemeClr val="bg1"/>
                </a:solidFill>
                <a:latin typeface="Comic Sans MS" pitchFamily="66" charset="0"/>
              </a:rPr>
              <a:t>adverb in a word which tells us how a verb is done. It often ends –</a:t>
            </a:r>
            <a:r>
              <a:rPr lang="en-GB" sz="800" dirty="0" err="1">
                <a:solidFill>
                  <a:schemeClr val="bg1"/>
                </a:solidFill>
                <a:latin typeface="Comic Sans MS" pitchFamily="66" charset="0"/>
              </a:rPr>
              <a:t>ly</a:t>
            </a:r>
            <a:r>
              <a:rPr lang="en-GB" sz="800" dirty="0">
                <a:solidFill>
                  <a:schemeClr val="bg1"/>
                </a:solidFill>
                <a:latin typeface="Comic Sans MS" pitchFamily="66" charset="0"/>
              </a:rPr>
              <a:t>. Adverbs can tell us </a:t>
            </a:r>
            <a:r>
              <a:rPr lang="en-GB" sz="800" b="1" dirty="0">
                <a:solidFill>
                  <a:schemeClr val="bg1"/>
                </a:solidFill>
                <a:latin typeface="Comic Sans MS" pitchFamily="66" charset="0"/>
              </a:rPr>
              <a:t>where, when or how </a:t>
            </a:r>
            <a:r>
              <a:rPr lang="en-GB" sz="800" dirty="0">
                <a:solidFill>
                  <a:schemeClr val="bg1"/>
                </a:solidFill>
                <a:latin typeface="Comic Sans MS" pitchFamily="66" charset="0"/>
              </a:rPr>
              <a:t>the verb is done. </a:t>
            </a:r>
          </a:p>
          <a:p>
            <a:pPr marL="171450" indent="-171450">
              <a:buFont typeface="Arial" pitchFamily="34" charset="0"/>
              <a:buChar char="•"/>
            </a:pPr>
            <a:r>
              <a:rPr lang="en-GB" sz="800" b="1" dirty="0">
                <a:solidFill>
                  <a:schemeClr val="bg1"/>
                </a:solidFill>
                <a:latin typeface="Comic Sans MS" pitchFamily="66" charset="0"/>
              </a:rPr>
              <a:t>Adverbial phrases </a:t>
            </a:r>
            <a:r>
              <a:rPr lang="en-GB" sz="800" dirty="0">
                <a:solidFill>
                  <a:schemeClr val="bg1"/>
                </a:solidFill>
                <a:latin typeface="Comic Sans MS" pitchFamily="66" charset="0"/>
              </a:rPr>
              <a:t>– are groups of words which give the same information as an adverb: when we got there… </a:t>
            </a:r>
          </a:p>
          <a:p>
            <a:r>
              <a:rPr lang="en-GB" sz="800" i="1" dirty="0">
                <a:solidFill>
                  <a:schemeClr val="bg1"/>
                </a:solidFill>
                <a:latin typeface="Comic Sans MS" pitchFamily="66" charset="0"/>
              </a:rPr>
              <a:t>Try to vary where you put your adverbs </a:t>
            </a:r>
            <a:r>
              <a:rPr lang="en-GB" sz="800" i="1" dirty="0" smtClean="0">
                <a:solidFill>
                  <a:schemeClr val="bg1"/>
                </a:solidFill>
                <a:latin typeface="Comic Sans MS" pitchFamily="66" charset="0"/>
              </a:rPr>
              <a:t>to change </a:t>
            </a:r>
            <a:r>
              <a:rPr lang="en-GB" sz="800" i="1" dirty="0">
                <a:solidFill>
                  <a:schemeClr val="bg1"/>
                </a:solidFill>
                <a:latin typeface="Comic Sans MS" pitchFamily="66" charset="0"/>
              </a:rPr>
              <a:t>your sentences</a:t>
            </a:r>
            <a:r>
              <a:rPr lang="en-GB" sz="800" i="1" dirty="0">
                <a:solidFill>
                  <a:schemeClr val="bg1"/>
                </a:solidFill>
              </a:rPr>
              <a:t>. </a:t>
            </a:r>
            <a:r>
              <a:rPr lang="en-GB" dirty="0">
                <a:solidFill>
                  <a:schemeClr val="bg1"/>
                </a:solidFill>
              </a:rPr>
              <a:t>	</a:t>
            </a:r>
          </a:p>
        </p:txBody>
      </p:sp>
      <p:sp>
        <p:nvSpPr>
          <p:cNvPr id="17" name="Rectangle 16"/>
          <p:cNvSpPr/>
          <p:nvPr/>
        </p:nvSpPr>
        <p:spPr>
          <a:xfrm>
            <a:off x="458736" y="4221088"/>
            <a:ext cx="1743192" cy="584775"/>
          </a:xfrm>
          <a:prstGeom prst="rect">
            <a:avLst/>
          </a:prstGeom>
        </p:spPr>
        <p:txBody>
          <a:bodyPr wrap="square">
            <a:spAutoFit/>
          </a:bodyPr>
          <a:lstStyle/>
          <a:p>
            <a:r>
              <a:rPr lang="en-GB" sz="800" b="1" u="sng" dirty="0">
                <a:solidFill>
                  <a:schemeClr val="bg1"/>
                </a:solidFill>
                <a:latin typeface="Comic Sans MS" pitchFamily="66" charset="0"/>
              </a:rPr>
              <a:t>Prepositions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preposition tells you where something is (it gives a position in place or time). </a:t>
            </a:r>
          </a:p>
        </p:txBody>
      </p:sp>
      <p:sp>
        <p:nvSpPr>
          <p:cNvPr id="18" name="Rectangle 17"/>
          <p:cNvSpPr/>
          <p:nvPr/>
        </p:nvSpPr>
        <p:spPr>
          <a:xfrm>
            <a:off x="7020272" y="4121209"/>
            <a:ext cx="1637928" cy="954107"/>
          </a:xfrm>
          <a:prstGeom prst="rect">
            <a:avLst/>
          </a:prstGeom>
        </p:spPr>
        <p:txBody>
          <a:bodyPr wrap="square">
            <a:spAutoFit/>
          </a:bodyPr>
          <a:lstStyle/>
          <a:p>
            <a:r>
              <a:rPr lang="en-GB" sz="800" b="1" u="sng" dirty="0">
                <a:solidFill>
                  <a:schemeClr val="bg1"/>
                </a:solidFill>
                <a:latin typeface="Comic Sans MS" pitchFamily="66" charset="0"/>
              </a:rPr>
              <a:t>Contraction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contraction is a shortened form of a word, often of a verb phrase. They use apostrophes to show where letters are missing. I am – I’m. </a:t>
            </a:r>
            <a:r>
              <a:rPr lang="en-GB" sz="800" dirty="0">
                <a:solidFill>
                  <a:schemeClr val="bg1"/>
                </a:solidFill>
              </a:rPr>
              <a:t>	</a:t>
            </a:r>
          </a:p>
        </p:txBody>
      </p:sp>
      <p:sp>
        <p:nvSpPr>
          <p:cNvPr id="19" name="Rectangle 18"/>
          <p:cNvSpPr/>
          <p:nvPr/>
        </p:nvSpPr>
        <p:spPr>
          <a:xfrm>
            <a:off x="6991003" y="2866871"/>
            <a:ext cx="2018394" cy="1477328"/>
          </a:xfrm>
          <a:prstGeom prst="rect">
            <a:avLst/>
          </a:prstGeom>
        </p:spPr>
        <p:txBody>
          <a:bodyPr wrap="square">
            <a:spAutoFit/>
          </a:bodyPr>
          <a:lstStyle/>
          <a:p>
            <a:r>
              <a:rPr lang="en-GB" sz="800" b="1" u="sng" dirty="0">
                <a:solidFill>
                  <a:schemeClr val="bg1"/>
                </a:solidFill>
                <a:latin typeface="Comic Sans MS" pitchFamily="66" charset="0"/>
              </a:rPr>
              <a:t>Connective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connective links ideas together. They can show equality in a sentence, show subordination, show time or signal cause and effect. They can be used at the start of a sentence or paragraph to join it to the previous idea or in the middle of a sentence or paragraph to link ideas together. </a:t>
            </a:r>
          </a:p>
          <a:p>
            <a:r>
              <a:rPr lang="en-GB" dirty="0">
                <a:solidFill>
                  <a:schemeClr val="bg1"/>
                </a:solidFill>
              </a:rPr>
              <a:t>	</a:t>
            </a:r>
          </a:p>
        </p:txBody>
      </p:sp>
      <p:sp>
        <p:nvSpPr>
          <p:cNvPr id="20" name="Rectangle 19"/>
          <p:cNvSpPr/>
          <p:nvPr/>
        </p:nvSpPr>
        <p:spPr>
          <a:xfrm>
            <a:off x="2345192" y="127800"/>
            <a:ext cx="4382097" cy="1754326"/>
          </a:xfrm>
          <a:prstGeom prst="rect">
            <a:avLst/>
          </a:prstGeom>
        </p:spPr>
        <p:txBody>
          <a:bodyPr wrap="none">
            <a:spAutoFit/>
          </a:bodyPr>
          <a:lstStyle/>
          <a:p>
            <a:pPr algn="ctr"/>
            <a:r>
              <a:rPr 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Word </a:t>
            </a:r>
          </a:p>
          <a:p>
            <a:pPr algn="ctr"/>
            <a:r>
              <a:rPr 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Classifications</a:t>
            </a:r>
            <a:endParaRPr lang="en-US"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0" name="Rectangle 29"/>
          <p:cNvSpPr/>
          <p:nvPr/>
        </p:nvSpPr>
        <p:spPr>
          <a:xfrm>
            <a:off x="4120831" y="5732462"/>
            <a:ext cx="1893230" cy="984885"/>
          </a:xfrm>
          <a:prstGeom prst="rect">
            <a:avLst/>
          </a:prstGeom>
        </p:spPr>
        <p:txBody>
          <a:bodyPr wrap="square">
            <a:spAutoFit/>
          </a:bodyPr>
          <a:lstStyle/>
          <a:p>
            <a:r>
              <a:rPr lang="en-GB" dirty="0">
                <a:solidFill>
                  <a:schemeClr val="bg1"/>
                </a:solidFill>
              </a:rPr>
              <a:t>	</a:t>
            </a:r>
          </a:p>
          <a:p>
            <a:r>
              <a:rPr lang="en-GB" sz="800" b="1" dirty="0" smtClean="0">
                <a:solidFill>
                  <a:schemeClr val="bg1"/>
                </a:solidFill>
                <a:latin typeface="Comic Sans MS" pitchFamily="66" charset="0"/>
              </a:rPr>
              <a:t>Personification </a:t>
            </a:r>
          </a:p>
          <a:p>
            <a:r>
              <a:rPr lang="en-GB" sz="800" dirty="0" smtClean="0">
                <a:solidFill>
                  <a:schemeClr val="bg1"/>
                </a:solidFill>
                <a:latin typeface="Comic Sans MS" pitchFamily="66" charset="0"/>
              </a:rPr>
              <a:t>Personification </a:t>
            </a:r>
            <a:r>
              <a:rPr lang="en-GB" sz="800" dirty="0">
                <a:solidFill>
                  <a:schemeClr val="bg1"/>
                </a:solidFill>
                <a:latin typeface="Comic Sans MS" pitchFamily="66" charset="0"/>
              </a:rPr>
              <a:t>means describing something by giving it human characteristics: </a:t>
            </a:r>
            <a:r>
              <a:rPr lang="en-GB" sz="800" i="1" dirty="0">
                <a:solidFill>
                  <a:schemeClr val="bg1"/>
                </a:solidFill>
                <a:latin typeface="Comic Sans MS" pitchFamily="66" charset="0"/>
              </a:rPr>
              <a:t>The buildings breathed</a:t>
            </a:r>
            <a:r>
              <a:rPr lang="en-GB" sz="800" i="1" dirty="0">
                <a:solidFill>
                  <a:schemeClr val="bg1"/>
                </a:solidFill>
              </a:rPr>
              <a:t>. </a:t>
            </a:r>
            <a:r>
              <a:rPr lang="en-GB" sz="800" dirty="0">
                <a:solidFill>
                  <a:schemeClr val="bg1"/>
                </a:solidFill>
              </a:rPr>
              <a:t>	</a:t>
            </a:r>
          </a:p>
        </p:txBody>
      </p:sp>
      <p:sp>
        <p:nvSpPr>
          <p:cNvPr id="31" name="TextBox 30"/>
          <p:cNvSpPr txBox="1"/>
          <p:nvPr/>
        </p:nvSpPr>
        <p:spPr>
          <a:xfrm>
            <a:off x="461900" y="6012577"/>
            <a:ext cx="1656184" cy="707886"/>
          </a:xfrm>
          <a:prstGeom prst="rect">
            <a:avLst/>
          </a:prstGeom>
          <a:noFill/>
        </p:spPr>
        <p:txBody>
          <a:bodyPr wrap="square" rtlCol="0">
            <a:spAutoFit/>
          </a:bodyPr>
          <a:lstStyle/>
          <a:p>
            <a:r>
              <a:rPr lang="en-GB" sz="800" b="1" dirty="0">
                <a:solidFill>
                  <a:schemeClr val="bg1"/>
                </a:solidFill>
                <a:latin typeface="Comic Sans MS" pitchFamily="66" charset="0"/>
              </a:rPr>
              <a:t>Metaphor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metaphor compares something by saying that it is something else: </a:t>
            </a:r>
            <a:r>
              <a:rPr lang="en-GB" sz="800" i="1" dirty="0">
                <a:solidFill>
                  <a:schemeClr val="bg1"/>
                </a:solidFill>
                <a:latin typeface="Comic Sans MS" pitchFamily="66" charset="0"/>
              </a:rPr>
              <a:t>Hope is a flower</a:t>
            </a:r>
            <a:endParaRPr lang="en-GB" sz="800" dirty="0">
              <a:solidFill>
                <a:schemeClr val="bg1"/>
              </a:solidFill>
              <a:latin typeface="Comic Sans MS" pitchFamily="66" charset="0"/>
            </a:endParaRPr>
          </a:p>
        </p:txBody>
      </p:sp>
      <p:sp>
        <p:nvSpPr>
          <p:cNvPr id="32" name="TextBox 31"/>
          <p:cNvSpPr txBox="1"/>
          <p:nvPr/>
        </p:nvSpPr>
        <p:spPr>
          <a:xfrm>
            <a:off x="2345192" y="6002102"/>
            <a:ext cx="1775639" cy="707886"/>
          </a:xfrm>
          <a:prstGeom prst="rect">
            <a:avLst/>
          </a:prstGeom>
          <a:noFill/>
        </p:spPr>
        <p:txBody>
          <a:bodyPr wrap="square" rtlCol="0">
            <a:spAutoFit/>
          </a:bodyPr>
          <a:lstStyle/>
          <a:p>
            <a:r>
              <a:rPr lang="en-GB" sz="800" b="1" dirty="0">
                <a:solidFill>
                  <a:schemeClr val="bg1"/>
                </a:solidFill>
                <a:latin typeface="Comic Sans MS" pitchFamily="66" charset="0"/>
              </a:rPr>
              <a:t>Simile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simile compares something by saying that it is like something else: </a:t>
            </a:r>
            <a:r>
              <a:rPr lang="en-GB" sz="800" i="1" dirty="0">
                <a:solidFill>
                  <a:schemeClr val="bg1"/>
                </a:solidFill>
                <a:latin typeface="Comic Sans MS" pitchFamily="66" charset="0"/>
              </a:rPr>
              <a:t>The cat was as still as a statue.</a:t>
            </a:r>
            <a:endParaRPr lang="en-GB" sz="800" dirty="0">
              <a:solidFill>
                <a:schemeClr val="bg1"/>
              </a:solidFill>
              <a:latin typeface="Comic Sans MS" pitchFamily="66" charset="0"/>
            </a:endParaRPr>
          </a:p>
        </p:txBody>
      </p:sp>
      <p:sp>
        <p:nvSpPr>
          <p:cNvPr id="33" name="TextBox 32"/>
          <p:cNvSpPr txBox="1"/>
          <p:nvPr/>
        </p:nvSpPr>
        <p:spPr>
          <a:xfrm>
            <a:off x="6014061" y="6012577"/>
            <a:ext cx="2492095" cy="707886"/>
          </a:xfrm>
          <a:prstGeom prst="rect">
            <a:avLst/>
          </a:prstGeom>
          <a:noFill/>
        </p:spPr>
        <p:txBody>
          <a:bodyPr wrap="square" rtlCol="0">
            <a:spAutoFit/>
          </a:bodyPr>
          <a:lstStyle/>
          <a:p>
            <a:r>
              <a:rPr lang="en-GB" sz="800" b="1" dirty="0">
                <a:solidFill>
                  <a:schemeClr val="bg1"/>
                </a:solidFill>
                <a:latin typeface="Comic Sans MS" pitchFamily="66" charset="0"/>
              </a:rPr>
              <a:t>Alliteration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Alliteration </a:t>
            </a:r>
            <a:r>
              <a:rPr lang="en-GB" sz="800" dirty="0">
                <a:solidFill>
                  <a:schemeClr val="bg1"/>
                </a:solidFill>
                <a:latin typeface="Comic Sans MS" pitchFamily="66" charset="0"/>
              </a:rPr>
              <a:t>is when the same sound is repeated at the start of words: </a:t>
            </a:r>
            <a:r>
              <a:rPr lang="en-GB" sz="800" i="1" dirty="0">
                <a:solidFill>
                  <a:schemeClr val="bg1"/>
                </a:solidFill>
                <a:latin typeface="Comic Sans MS" pitchFamily="66" charset="0"/>
              </a:rPr>
              <a:t>A perfect pile of pilchards. </a:t>
            </a:r>
            <a:r>
              <a:rPr lang="en-GB" sz="800" dirty="0">
                <a:solidFill>
                  <a:schemeClr val="bg1"/>
                </a:solidFill>
                <a:latin typeface="Comic Sans MS" pitchFamily="66" charset="0"/>
              </a:rPr>
              <a:t>	</a:t>
            </a:r>
          </a:p>
          <a:p>
            <a:endParaRPr lang="en-GB" sz="800" dirty="0">
              <a:solidFill>
                <a:schemeClr val="bg1"/>
              </a:solidFill>
              <a:latin typeface="Comic Sans MS" pitchFamily="66" charset="0"/>
            </a:endParaRPr>
          </a:p>
        </p:txBody>
      </p:sp>
      <p:sp>
        <p:nvSpPr>
          <p:cNvPr id="35" name="Rectangle 34"/>
          <p:cNvSpPr/>
          <p:nvPr/>
        </p:nvSpPr>
        <p:spPr>
          <a:xfrm>
            <a:off x="2697631" y="5375359"/>
            <a:ext cx="3892754" cy="584775"/>
          </a:xfrm>
          <a:prstGeom prst="rect">
            <a:avLst/>
          </a:prstGeom>
        </p:spPr>
        <p:txBody>
          <a:bodyPr wrap="square">
            <a:spAutoFit/>
          </a:bodyPr>
          <a:lstStyle/>
          <a:p>
            <a:pPr algn="ctr"/>
            <a:r>
              <a:rPr lang="en-US" sz="3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Writing Devices</a:t>
            </a:r>
            <a:endParaRPr lang="en-US" sz="3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val="2708659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1262843" y="750172"/>
            <a:ext cx="6531061" cy="107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latin typeface="Comic Sans MS" pitchFamily="66" charset="0"/>
            </a:endParaRPr>
          </a:p>
        </p:txBody>
      </p:sp>
      <p:sp>
        <p:nvSpPr>
          <p:cNvPr id="54" name="Rectangle 53"/>
          <p:cNvSpPr/>
          <p:nvPr/>
        </p:nvSpPr>
        <p:spPr>
          <a:xfrm>
            <a:off x="167955" y="2315269"/>
            <a:ext cx="8831468" cy="12023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latin typeface="Comic Sans MS" pitchFamily="66" charset="0"/>
            </a:endParaRPr>
          </a:p>
        </p:txBody>
      </p:sp>
      <p:sp>
        <p:nvSpPr>
          <p:cNvPr id="53" name="Rectangle 52"/>
          <p:cNvSpPr/>
          <p:nvPr/>
        </p:nvSpPr>
        <p:spPr>
          <a:xfrm>
            <a:off x="2969890" y="4052022"/>
            <a:ext cx="5852752" cy="17508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latin typeface="Comic Sans MS" pitchFamily="66" charset="0"/>
            </a:endParaRPr>
          </a:p>
        </p:txBody>
      </p:sp>
      <p:sp>
        <p:nvSpPr>
          <p:cNvPr id="52" name="Rectangle 51"/>
          <p:cNvSpPr/>
          <p:nvPr/>
        </p:nvSpPr>
        <p:spPr>
          <a:xfrm>
            <a:off x="179513" y="4034385"/>
            <a:ext cx="2376264" cy="2689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latin typeface="Comic Sans MS" pitchFamily="66" charset="0"/>
            </a:endParaRPr>
          </a:p>
        </p:txBody>
      </p:sp>
      <p:sp>
        <p:nvSpPr>
          <p:cNvPr id="7" name="Rectangle 6"/>
          <p:cNvSpPr/>
          <p:nvPr/>
        </p:nvSpPr>
        <p:spPr>
          <a:xfrm>
            <a:off x="8000200" y="183549"/>
            <a:ext cx="822442" cy="113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descr="Town Farm Primary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260648"/>
            <a:ext cx="794258" cy="102559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95344" y="187022"/>
            <a:ext cx="822442" cy="113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2" descr="Town Farm Primary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636" y="260648"/>
            <a:ext cx="794258" cy="1025596"/>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1595357" y="329447"/>
            <a:ext cx="5976664" cy="461665"/>
          </a:xfrm>
          <a:prstGeom prst="rect">
            <a:avLst/>
          </a:prstGeom>
        </p:spPr>
        <p:txBody>
          <a:bodyPr wrap="square">
            <a:spAutoFit/>
          </a:bodyPr>
          <a:lstStyle/>
          <a:p>
            <a:pPr algn="ctr"/>
            <a:r>
              <a:rPr 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Punctuation –  Sentence boundaries</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 name="Rectangle 1"/>
          <p:cNvSpPr/>
          <p:nvPr/>
        </p:nvSpPr>
        <p:spPr>
          <a:xfrm>
            <a:off x="5507905" y="711020"/>
            <a:ext cx="2358008" cy="1477328"/>
          </a:xfrm>
          <a:prstGeom prst="rect">
            <a:avLst/>
          </a:prstGeom>
        </p:spPr>
        <p:txBody>
          <a:bodyPr wrap="square">
            <a:spAutoFit/>
          </a:bodyPr>
          <a:lstStyle/>
          <a:p>
            <a:r>
              <a:rPr lang="en-GB" sz="800" dirty="0" smtClean="0">
                <a:solidFill>
                  <a:schemeClr val="bg1"/>
                </a:solidFill>
                <a:latin typeface="Comic Sans MS" pitchFamily="66" charset="0"/>
              </a:rPr>
              <a:t>	</a:t>
            </a:r>
          </a:p>
          <a:p>
            <a:r>
              <a:rPr lang="en-GB" sz="800" b="1" dirty="0" smtClean="0">
                <a:solidFill>
                  <a:schemeClr val="bg1"/>
                </a:solidFill>
                <a:latin typeface="Comic Sans MS" pitchFamily="66" charset="0"/>
              </a:rPr>
              <a:t>Exclamation </a:t>
            </a:r>
            <a:r>
              <a:rPr lang="en-GB" sz="800" b="1" dirty="0">
                <a:solidFill>
                  <a:schemeClr val="bg1"/>
                </a:solidFill>
                <a:latin typeface="Comic Sans MS" pitchFamily="66" charset="0"/>
              </a:rPr>
              <a:t>marks and Question marks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Sentences </a:t>
            </a:r>
            <a:r>
              <a:rPr lang="en-GB" sz="800" dirty="0">
                <a:solidFill>
                  <a:schemeClr val="bg1"/>
                </a:solidFill>
                <a:latin typeface="Comic Sans MS" pitchFamily="66" charset="0"/>
              </a:rPr>
              <a:t>can also be ended with a question mark or an exclamation mark. </a:t>
            </a:r>
          </a:p>
          <a:p>
            <a:pPr marL="285750" indent="-285750">
              <a:buFont typeface="Arial" pitchFamily="34" charset="0"/>
              <a:buChar char="•"/>
            </a:pPr>
            <a:r>
              <a:rPr lang="en-GB" sz="800" b="1" dirty="0" smtClean="0">
                <a:solidFill>
                  <a:schemeClr val="bg1"/>
                </a:solidFill>
                <a:latin typeface="Comic Sans MS" pitchFamily="66" charset="0"/>
              </a:rPr>
              <a:t>Question </a:t>
            </a:r>
            <a:r>
              <a:rPr lang="en-GB" sz="800" b="1" dirty="0">
                <a:solidFill>
                  <a:schemeClr val="bg1"/>
                </a:solidFill>
                <a:latin typeface="Comic Sans MS" pitchFamily="66" charset="0"/>
              </a:rPr>
              <a:t>marks </a:t>
            </a:r>
            <a:r>
              <a:rPr lang="en-GB" sz="800" dirty="0">
                <a:solidFill>
                  <a:schemeClr val="bg1"/>
                </a:solidFill>
                <a:latin typeface="Comic Sans MS" pitchFamily="66" charset="0"/>
              </a:rPr>
              <a:t>are used for questions. </a:t>
            </a:r>
          </a:p>
          <a:p>
            <a:pPr marL="285750" indent="-285750">
              <a:buFont typeface="Arial" pitchFamily="34" charset="0"/>
              <a:buChar char="•"/>
            </a:pPr>
            <a:r>
              <a:rPr lang="en-GB" sz="800" dirty="0" smtClean="0">
                <a:solidFill>
                  <a:schemeClr val="bg1"/>
                </a:solidFill>
                <a:latin typeface="Comic Sans MS" pitchFamily="66" charset="0"/>
              </a:rPr>
              <a:t> </a:t>
            </a:r>
            <a:r>
              <a:rPr lang="en-GB" sz="800" b="1" dirty="0">
                <a:solidFill>
                  <a:schemeClr val="bg1"/>
                </a:solidFill>
                <a:latin typeface="Comic Sans MS" pitchFamily="66" charset="0"/>
              </a:rPr>
              <a:t>Exclamation marks </a:t>
            </a:r>
            <a:r>
              <a:rPr lang="en-GB" sz="800" dirty="0">
                <a:solidFill>
                  <a:schemeClr val="bg1"/>
                </a:solidFill>
                <a:latin typeface="Comic Sans MS" pitchFamily="66" charset="0"/>
              </a:rPr>
              <a:t>are used when the sentence is surprising in some way. </a:t>
            </a:r>
          </a:p>
          <a:p>
            <a:r>
              <a:rPr lang="en-GB" dirty="0">
                <a:solidFill>
                  <a:schemeClr val="bg1"/>
                </a:solidFill>
                <a:latin typeface="Comic Sans MS" pitchFamily="66" charset="0"/>
              </a:rPr>
              <a:t>	</a:t>
            </a:r>
          </a:p>
        </p:txBody>
      </p:sp>
      <p:sp>
        <p:nvSpPr>
          <p:cNvPr id="3" name="Rectangle 2"/>
          <p:cNvSpPr/>
          <p:nvPr/>
        </p:nvSpPr>
        <p:spPr>
          <a:xfrm>
            <a:off x="3439149" y="841788"/>
            <a:ext cx="2036687" cy="1077218"/>
          </a:xfrm>
          <a:prstGeom prst="rect">
            <a:avLst/>
          </a:prstGeom>
        </p:spPr>
        <p:txBody>
          <a:bodyPr wrap="square">
            <a:spAutoFit/>
          </a:bodyPr>
          <a:lstStyle/>
          <a:p>
            <a:r>
              <a:rPr lang="en-GB" sz="800" b="1" dirty="0">
                <a:solidFill>
                  <a:schemeClr val="bg1"/>
                </a:solidFill>
                <a:latin typeface="Comic Sans MS" pitchFamily="66" charset="0"/>
              </a:rPr>
              <a:t>Capital letters and full stops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Capital </a:t>
            </a:r>
            <a:r>
              <a:rPr lang="en-GB" sz="800" dirty="0">
                <a:solidFill>
                  <a:schemeClr val="bg1"/>
                </a:solidFill>
                <a:latin typeface="Comic Sans MS" pitchFamily="66" charset="0"/>
              </a:rPr>
              <a:t>letters and full stops are used to signal the start and end of a sentence. </a:t>
            </a:r>
          </a:p>
          <a:p>
            <a:r>
              <a:rPr lang="en-GB" sz="800" i="1" dirty="0">
                <a:solidFill>
                  <a:schemeClr val="bg1"/>
                </a:solidFill>
                <a:latin typeface="Comic Sans MS" pitchFamily="66" charset="0"/>
              </a:rPr>
              <a:t>All pupils </a:t>
            </a:r>
            <a:r>
              <a:rPr lang="en-GB" sz="800" b="1" i="1" dirty="0">
                <a:solidFill>
                  <a:schemeClr val="bg1"/>
                </a:solidFill>
                <a:latin typeface="Comic Sans MS" pitchFamily="66" charset="0"/>
              </a:rPr>
              <a:t>must </a:t>
            </a:r>
            <a:r>
              <a:rPr lang="en-GB" sz="800" i="1" dirty="0">
                <a:solidFill>
                  <a:schemeClr val="bg1"/>
                </a:solidFill>
                <a:latin typeface="Comic Sans MS" pitchFamily="66" charset="0"/>
              </a:rPr>
              <a:t>write in sentences with capital letters and full stops. </a:t>
            </a:r>
            <a:endParaRPr lang="en-GB" sz="800" dirty="0">
              <a:solidFill>
                <a:schemeClr val="bg1"/>
              </a:solidFill>
              <a:latin typeface="Comic Sans MS" pitchFamily="66" charset="0"/>
            </a:endParaRPr>
          </a:p>
          <a:p>
            <a:pPr marL="285750" indent="-285750">
              <a:buFont typeface="Arial" pitchFamily="34" charset="0"/>
              <a:buChar char="•"/>
            </a:pPr>
            <a:r>
              <a:rPr lang="en-GB" sz="800" dirty="0">
                <a:solidFill>
                  <a:schemeClr val="bg1"/>
                </a:solidFill>
                <a:latin typeface="Comic Sans MS" pitchFamily="66" charset="0"/>
              </a:rPr>
              <a:t> </a:t>
            </a:r>
            <a:r>
              <a:rPr lang="en-GB" sz="800" b="1" dirty="0">
                <a:solidFill>
                  <a:schemeClr val="bg1"/>
                </a:solidFill>
                <a:latin typeface="Comic Sans MS" pitchFamily="66" charset="0"/>
              </a:rPr>
              <a:t>Statements and commands </a:t>
            </a:r>
            <a:r>
              <a:rPr lang="en-GB" sz="800" dirty="0">
                <a:solidFill>
                  <a:schemeClr val="bg1"/>
                </a:solidFill>
                <a:latin typeface="Comic Sans MS" pitchFamily="66" charset="0"/>
              </a:rPr>
              <a:t>usually have a full stop. </a:t>
            </a:r>
          </a:p>
        </p:txBody>
      </p:sp>
      <p:sp>
        <p:nvSpPr>
          <p:cNvPr id="4" name="TextBox 3"/>
          <p:cNvSpPr txBox="1"/>
          <p:nvPr/>
        </p:nvSpPr>
        <p:spPr>
          <a:xfrm>
            <a:off x="1216787" y="849519"/>
            <a:ext cx="2016224" cy="954107"/>
          </a:xfrm>
          <a:prstGeom prst="rect">
            <a:avLst/>
          </a:prstGeom>
          <a:noFill/>
        </p:spPr>
        <p:txBody>
          <a:bodyPr wrap="square" rtlCol="0">
            <a:spAutoFit/>
          </a:bodyPr>
          <a:lstStyle/>
          <a:p>
            <a:r>
              <a:rPr lang="en-GB" sz="800" b="1" dirty="0">
                <a:solidFill>
                  <a:schemeClr val="bg1"/>
                </a:solidFill>
                <a:latin typeface="Comic Sans MS" pitchFamily="66" charset="0"/>
              </a:rPr>
              <a:t>Ellipses (…) </a:t>
            </a:r>
            <a:r>
              <a:rPr lang="en-GB" sz="800" dirty="0">
                <a:solidFill>
                  <a:schemeClr val="bg1"/>
                </a:solidFill>
                <a:latin typeface="Comic Sans MS" pitchFamily="66" charset="0"/>
              </a:rPr>
              <a:t>	</a:t>
            </a:r>
          </a:p>
          <a:p>
            <a:r>
              <a:rPr lang="en-GB" sz="800" dirty="0">
                <a:solidFill>
                  <a:schemeClr val="bg1"/>
                </a:solidFill>
                <a:latin typeface="Comic Sans MS" pitchFamily="66" charset="0"/>
              </a:rPr>
              <a:t>A sentence can finish with an ellipsis. This indicates that there is a break in the writing in some way. It may be that there is a long time break in a story. It can also indicate that a sentence is 	</a:t>
            </a:r>
          </a:p>
        </p:txBody>
      </p:sp>
      <p:sp>
        <p:nvSpPr>
          <p:cNvPr id="36" name="Rectangle 35"/>
          <p:cNvSpPr/>
          <p:nvPr/>
        </p:nvSpPr>
        <p:spPr>
          <a:xfrm>
            <a:off x="2123727" y="2305315"/>
            <a:ext cx="1359945" cy="830997"/>
          </a:xfrm>
          <a:prstGeom prst="rect">
            <a:avLst/>
          </a:prstGeom>
        </p:spPr>
        <p:txBody>
          <a:bodyPr wrap="square">
            <a:spAutoFit/>
          </a:bodyPr>
          <a:lstStyle/>
          <a:p>
            <a:r>
              <a:rPr lang="en-GB" sz="800" b="1" dirty="0">
                <a:solidFill>
                  <a:schemeClr val="bg1"/>
                </a:solidFill>
                <a:latin typeface="Comic Sans MS" pitchFamily="66" charset="0"/>
              </a:rPr>
              <a:t>Apostrophe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An </a:t>
            </a:r>
            <a:r>
              <a:rPr lang="en-GB" sz="800" dirty="0">
                <a:solidFill>
                  <a:schemeClr val="bg1"/>
                </a:solidFill>
                <a:latin typeface="Comic Sans MS" pitchFamily="66" charset="0"/>
              </a:rPr>
              <a:t>apostrophe can be sued to show a contraction. It also shows possession: Sophie’s cat. </a:t>
            </a:r>
          </a:p>
        </p:txBody>
      </p:sp>
      <p:sp>
        <p:nvSpPr>
          <p:cNvPr id="5" name="Rectangle 4"/>
          <p:cNvSpPr/>
          <p:nvPr/>
        </p:nvSpPr>
        <p:spPr>
          <a:xfrm>
            <a:off x="3417032" y="1959663"/>
            <a:ext cx="1075701" cy="1569660"/>
          </a:xfrm>
          <a:prstGeom prst="rect">
            <a:avLst/>
          </a:prstGeom>
        </p:spPr>
        <p:txBody>
          <a:bodyPr wrap="square">
            <a:spAutoFit/>
          </a:bodyPr>
          <a:lstStyle/>
          <a:p>
            <a:r>
              <a:rPr lang="en-GB" sz="800" dirty="0">
                <a:solidFill>
                  <a:schemeClr val="bg1"/>
                </a:solidFill>
              </a:rPr>
              <a:t>	</a:t>
            </a:r>
          </a:p>
          <a:p>
            <a:r>
              <a:rPr lang="en-GB" sz="800" dirty="0">
                <a:solidFill>
                  <a:schemeClr val="bg1"/>
                </a:solidFill>
              </a:rPr>
              <a:t>	</a:t>
            </a:r>
          </a:p>
          <a:p>
            <a:r>
              <a:rPr lang="en-GB" sz="800" dirty="0">
                <a:solidFill>
                  <a:schemeClr val="bg1"/>
                </a:solidFill>
              </a:rPr>
              <a:t>	</a:t>
            </a:r>
          </a:p>
          <a:p>
            <a:r>
              <a:rPr lang="en-GB" sz="800" b="1" dirty="0">
                <a:solidFill>
                  <a:schemeClr val="bg1"/>
                </a:solidFill>
                <a:latin typeface="Comic Sans MS" pitchFamily="66" charset="0"/>
              </a:rPr>
              <a:t>Brackets and dashes </a:t>
            </a:r>
            <a:endParaRPr lang="en-GB" sz="800" b="1" dirty="0" smtClean="0">
              <a:solidFill>
                <a:schemeClr val="bg1"/>
              </a:solidFill>
              <a:latin typeface="Comic Sans MS" pitchFamily="66" charset="0"/>
            </a:endParaRPr>
          </a:p>
          <a:p>
            <a:r>
              <a:rPr lang="en-GB" sz="800" dirty="0" smtClean="0">
                <a:solidFill>
                  <a:schemeClr val="bg1"/>
                </a:solidFill>
                <a:latin typeface="Comic Sans MS" pitchFamily="66" charset="0"/>
              </a:rPr>
              <a:t>Brackets </a:t>
            </a:r>
            <a:r>
              <a:rPr lang="en-GB" sz="800" dirty="0">
                <a:solidFill>
                  <a:schemeClr val="bg1"/>
                </a:solidFill>
                <a:latin typeface="Comic Sans MS" pitchFamily="66" charset="0"/>
              </a:rPr>
              <a:t>and dashes are used to separate additional information from the main sentence. 	</a:t>
            </a:r>
          </a:p>
        </p:txBody>
      </p:sp>
      <p:sp>
        <p:nvSpPr>
          <p:cNvPr id="37" name="Rectangle 36"/>
          <p:cNvSpPr/>
          <p:nvPr/>
        </p:nvSpPr>
        <p:spPr>
          <a:xfrm>
            <a:off x="7597825" y="2289722"/>
            <a:ext cx="1432155" cy="1200329"/>
          </a:xfrm>
          <a:prstGeom prst="rect">
            <a:avLst/>
          </a:prstGeom>
        </p:spPr>
        <p:txBody>
          <a:bodyPr wrap="square">
            <a:spAutoFit/>
          </a:bodyPr>
          <a:lstStyle/>
          <a:p>
            <a:r>
              <a:rPr lang="en-GB" sz="800" b="1" dirty="0">
                <a:solidFill>
                  <a:schemeClr val="bg1"/>
                </a:solidFill>
                <a:latin typeface="Comic Sans MS" pitchFamily="66" charset="0"/>
              </a:rPr>
              <a:t>Comma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Commas </a:t>
            </a:r>
            <a:r>
              <a:rPr lang="en-GB" sz="800" dirty="0">
                <a:solidFill>
                  <a:schemeClr val="bg1"/>
                </a:solidFill>
                <a:latin typeface="Comic Sans MS" pitchFamily="66" charset="0"/>
              </a:rPr>
              <a:t>help to make the meaning of a sentence clear. They can be used to separate two clauses in a sentence. </a:t>
            </a:r>
          </a:p>
          <a:p>
            <a:r>
              <a:rPr lang="en-GB" sz="800" dirty="0">
                <a:solidFill>
                  <a:schemeClr val="bg1"/>
                </a:solidFill>
                <a:latin typeface="Comic Sans MS" pitchFamily="66" charset="0"/>
              </a:rPr>
              <a:t>You also use a comma to separate the items in a list. </a:t>
            </a:r>
          </a:p>
        </p:txBody>
      </p:sp>
      <p:sp>
        <p:nvSpPr>
          <p:cNvPr id="38" name="Rectangle 37"/>
          <p:cNvSpPr/>
          <p:nvPr/>
        </p:nvSpPr>
        <p:spPr>
          <a:xfrm>
            <a:off x="6098233" y="2328995"/>
            <a:ext cx="1410652" cy="1077218"/>
          </a:xfrm>
          <a:prstGeom prst="rect">
            <a:avLst/>
          </a:prstGeom>
        </p:spPr>
        <p:txBody>
          <a:bodyPr wrap="square">
            <a:spAutoFit/>
          </a:bodyPr>
          <a:lstStyle/>
          <a:p>
            <a:r>
              <a:rPr lang="en-GB" sz="800" b="1" dirty="0">
                <a:solidFill>
                  <a:schemeClr val="bg1"/>
                </a:solidFill>
                <a:latin typeface="Comic Sans MS" pitchFamily="66" charset="0"/>
              </a:rPr>
              <a:t>Semi-colon </a:t>
            </a:r>
            <a:r>
              <a:rPr lang="en-GB" sz="800" dirty="0">
                <a:solidFill>
                  <a:schemeClr val="bg1"/>
                </a:solidFill>
                <a:latin typeface="Comic Sans MS" pitchFamily="66" charset="0"/>
              </a:rPr>
              <a:t>	</a:t>
            </a:r>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semi-colon can be used when the two parts of a sentence are very similar. </a:t>
            </a:r>
          </a:p>
          <a:p>
            <a:r>
              <a:rPr lang="en-GB" sz="800" dirty="0">
                <a:solidFill>
                  <a:schemeClr val="bg1"/>
                </a:solidFill>
                <a:latin typeface="Comic Sans MS" pitchFamily="66" charset="0"/>
              </a:rPr>
              <a:t>You can also use a semi-colon to separate more complicated items in a list. </a:t>
            </a:r>
          </a:p>
        </p:txBody>
      </p:sp>
      <p:sp>
        <p:nvSpPr>
          <p:cNvPr id="39" name="Rectangle 38"/>
          <p:cNvSpPr/>
          <p:nvPr/>
        </p:nvSpPr>
        <p:spPr>
          <a:xfrm>
            <a:off x="294252" y="2031178"/>
            <a:ext cx="1829475" cy="1477328"/>
          </a:xfrm>
          <a:prstGeom prst="rect">
            <a:avLst/>
          </a:prstGeom>
        </p:spPr>
        <p:txBody>
          <a:bodyPr wrap="square">
            <a:spAutoFit/>
          </a:bodyPr>
          <a:lstStyle/>
          <a:p>
            <a:r>
              <a:rPr lang="en-GB" dirty="0">
                <a:solidFill>
                  <a:schemeClr val="bg1"/>
                </a:solidFill>
              </a:rPr>
              <a:t>	</a:t>
            </a:r>
          </a:p>
          <a:p>
            <a:r>
              <a:rPr lang="en-GB" sz="800" b="1" dirty="0">
                <a:solidFill>
                  <a:schemeClr val="bg1"/>
                </a:solidFill>
                <a:latin typeface="Comic Sans MS" pitchFamily="66" charset="0"/>
              </a:rPr>
              <a:t>Inverted commas </a:t>
            </a:r>
          </a:p>
          <a:p>
            <a:r>
              <a:rPr lang="en-GB" sz="800" dirty="0" smtClean="0">
                <a:solidFill>
                  <a:schemeClr val="bg1"/>
                </a:solidFill>
                <a:latin typeface="Comic Sans MS" pitchFamily="66" charset="0"/>
              </a:rPr>
              <a:t>Inverted </a:t>
            </a:r>
            <a:r>
              <a:rPr lang="en-GB" sz="800" dirty="0">
                <a:solidFill>
                  <a:schemeClr val="bg1"/>
                </a:solidFill>
                <a:latin typeface="Comic Sans MS" pitchFamily="66" charset="0"/>
              </a:rPr>
              <a:t>commas can also be called </a:t>
            </a:r>
            <a:r>
              <a:rPr lang="en-GB" sz="800" b="1" dirty="0">
                <a:solidFill>
                  <a:schemeClr val="bg1"/>
                </a:solidFill>
                <a:latin typeface="Comic Sans MS" pitchFamily="66" charset="0"/>
              </a:rPr>
              <a:t>speech marks</a:t>
            </a:r>
            <a:r>
              <a:rPr lang="en-GB" sz="800" dirty="0">
                <a:solidFill>
                  <a:schemeClr val="bg1"/>
                </a:solidFill>
                <a:latin typeface="Comic Sans MS" pitchFamily="66" charset="0"/>
              </a:rPr>
              <a:t>. They are used to show direct speech in a sentence. Inverted commas are placed around the speech to show what is said. A comma is placed between the speech and the rest of the sentence. </a:t>
            </a:r>
          </a:p>
        </p:txBody>
      </p:sp>
      <p:sp>
        <p:nvSpPr>
          <p:cNvPr id="40" name="Rectangle 39"/>
          <p:cNvSpPr/>
          <p:nvPr/>
        </p:nvSpPr>
        <p:spPr>
          <a:xfrm>
            <a:off x="4761723" y="2305315"/>
            <a:ext cx="1277888" cy="1477328"/>
          </a:xfrm>
          <a:prstGeom prst="rect">
            <a:avLst/>
          </a:prstGeom>
        </p:spPr>
        <p:txBody>
          <a:bodyPr wrap="square">
            <a:spAutoFit/>
          </a:bodyPr>
          <a:lstStyle/>
          <a:p>
            <a:r>
              <a:rPr lang="en-GB" sz="800" b="1" dirty="0">
                <a:solidFill>
                  <a:schemeClr val="bg1"/>
                </a:solidFill>
                <a:latin typeface="Comic Sans MS" pitchFamily="66" charset="0"/>
              </a:rPr>
              <a:t>Colon </a:t>
            </a:r>
            <a:endParaRPr lang="en-GB" sz="800" dirty="0">
              <a:solidFill>
                <a:schemeClr val="bg1"/>
              </a:solidFill>
              <a:latin typeface="Comic Sans MS" pitchFamily="66" charset="0"/>
            </a:endParaRPr>
          </a:p>
          <a:p>
            <a:r>
              <a:rPr lang="en-GB" sz="800" dirty="0" smtClean="0">
                <a:solidFill>
                  <a:schemeClr val="bg1"/>
                </a:solidFill>
                <a:latin typeface="Comic Sans MS" pitchFamily="66" charset="0"/>
              </a:rPr>
              <a:t>A </a:t>
            </a:r>
            <a:r>
              <a:rPr lang="en-GB" sz="800" dirty="0">
                <a:solidFill>
                  <a:schemeClr val="bg1"/>
                </a:solidFill>
                <a:latin typeface="Comic Sans MS" pitchFamily="66" charset="0"/>
              </a:rPr>
              <a:t>colon is used to introduce a list. It is followed by a lower case letter. Better writers might use a colon to separate a word from an explanation in a sentence. </a:t>
            </a:r>
            <a:r>
              <a:rPr lang="en-GB" dirty="0">
                <a:solidFill>
                  <a:schemeClr val="bg1"/>
                </a:solidFill>
                <a:latin typeface="Comic Sans MS" pitchFamily="66" charset="0"/>
              </a:rPr>
              <a:t>	</a:t>
            </a:r>
          </a:p>
        </p:txBody>
      </p:sp>
      <p:sp>
        <p:nvSpPr>
          <p:cNvPr id="41" name="Rectangle 40"/>
          <p:cNvSpPr/>
          <p:nvPr/>
        </p:nvSpPr>
        <p:spPr>
          <a:xfrm>
            <a:off x="1579286" y="1853605"/>
            <a:ext cx="5976664" cy="461665"/>
          </a:xfrm>
          <a:prstGeom prst="rect">
            <a:avLst/>
          </a:prstGeom>
        </p:spPr>
        <p:txBody>
          <a:bodyPr wrap="square">
            <a:spAutoFit/>
          </a:bodyPr>
          <a:lstStyle/>
          <a:p>
            <a:pPr algn="ctr"/>
            <a:r>
              <a:rPr 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Punctuation –  Within a sentence</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42" name="Rectangle 41"/>
          <p:cNvSpPr/>
          <p:nvPr/>
        </p:nvSpPr>
        <p:spPr>
          <a:xfrm>
            <a:off x="-186771" y="3584729"/>
            <a:ext cx="3108832" cy="461665"/>
          </a:xfrm>
          <a:prstGeom prst="rect">
            <a:avLst/>
          </a:prstGeom>
        </p:spPr>
        <p:txBody>
          <a:bodyPr wrap="square">
            <a:spAutoFit/>
          </a:bodyPr>
          <a:lstStyle/>
          <a:p>
            <a:pPr algn="ctr"/>
            <a:r>
              <a:rPr 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Sentences</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43" name="Rectangle 42"/>
          <p:cNvSpPr/>
          <p:nvPr/>
        </p:nvSpPr>
        <p:spPr>
          <a:xfrm>
            <a:off x="3221905" y="4338238"/>
            <a:ext cx="4572000" cy="461665"/>
          </a:xfrm>
          <a:prstGeom prst="rect">
            <a:avLst/>
          </a:prstGeom>
        </p:spPr>
        <p:txBody>
          <a:bodyPr>
            <a:spAutoFit/>
          </a:bodyPr>
          <a:lstStyle/>
          <a:p>
            <a:r>
              <a:rPr lang="en-GB" sz="800" dirty="0">
                <a:solidFill>
                  <a:srgbClr val="FF0000"/>
                </a:solidFill>
                <a:latin typeface="Comic Sans MS" pitchFamily="66" charset="0"/>
              </a:rPr>
              <a:t>	</a:t>
            </a:r>
          </a:p>
          <a:p>
            <a:endParaRPr lang="en-GB" sz="800" dirty="0">
              <a:solidFill>
                <a:srgbClr val="FF0000"/>
              </a:solidFill>
              <a:latin typeface="Comic Sans MS" pitchFamily="66" charset="0"/>
            </a:endParaRPr>
          </a:p>
          <a:p>
            <a:r>
              <a:rPr lang="en-GB" sz="800" dirty="0">
                <a:solidFill>
                  <a:srgbClr val="FF0000"/>
                </a:solidFill>
                <a:latin typeface="Comic Sans MS" pitchFamily="66" charset="0"/>
              </a:rPr>
              <a:t>	</a:t>
            </a:r>
          </a:p>
        </p:txBody>
      </p:sp>
      <p:sp>
        <p:nvSpPr>
          <p:cNvPr id="44" name="Rectangle 43"/>
          <p:cNvSpPr/>
          <p:nvPr/>
        </p:nvSpPr>
        <p:spPr>
          <a:xfrm>
            <a:off x="179512" y="4052022"/>
            <a:ext cx="2297689" cy="2108269"/>
          </a:xfrm>
          <a:prstGeom prst="rect">
            <a:avLst/>
          </a:prstGeom>
        </p:spPr>
        <p:txBody>
          <a:bodyPr wrap="square">
            <a:spAutoFit/>
          </a:bodyPr>
          <a:lstStyle/>
          <a:p>
            <a:r>
              <a:rPr lang="en-GB" sz="800" b="1" dirty="0">
                <a:solidFill>
                  <a:schemeClr val="bg1"/>
                </a:solidFill>
                <a:latin typeface="Comic Sans MS" pitchFamily="66" charset="0"/>
              </a:rPr>
              <a:t>Clause </a:t>
            </a:r>
            <a:r>
              <a:rPr lang="en-GB" sz="800" dirty="0">
                <a:solidFill>
                  <a:schemeClr val="bg1"/>
                </a:solidFill>
                <a:latin typeface="Comic Sans MS" pitchFamily="66" charset="0"/>
              </a:rPr>
              <a:t>	</a:t>
            </a:r>
          </a:p>
          <a:p>
            <a:r>
              <a:rPr lang="en-GB" sz="800" dirty="0">
                <a:solidFill>
                  <a:schemeClr val="bg1"/>
                </a:solidFill>
                <a:latin typeface="Comic Sans MS" pitchFamily="66" charset="0"/>
              </a:rPr>
              <a:t>A clause is a group of words (including a verb) which make sense as a sentence. </a:t>
            </a:r>
          </a:p>
          <a:p>
            <a:pPr marL="171450" indent="-171450">
              <a:buFont typeface="Arial" pitchFamily="34" charset="0"/>
              <a:buChar char="•"/>
            </a:pPr>
            <a:r>
              <a:rPr lang="en-GB" sz="800" dirty="0">
                <a:solidFill>
                  <a:schemeClr val="bg1"/>
                </a:solidFill>
                <a:latin typeface="Comic Sans MS" pitchFamily="66" charset="0"/>
              </a:rPr>
              <a:t> A </a:t>
            </a:r>
            <a:r>
              <a:rPr lang="en-GB" sz="800" b="1" dirty="0">
                <a:solidFill>
                  <a:schemeClr val="bg1"/>
                </a:solidFill>
                <a:latin typeface="Comic Sans MS" pitchFamily="66" charset="0"/>
              </a:rPr>
              <a:t>main clause </a:t>
            </a:r>
            <a:r>
              <a:rPr lang="en-GB" sz="800" dirty="0">
                <a:solidFill>
                  <a:schemeClr val="bg1"/>
                </a:solidFill>
                <a:latin typeface="Comic Sans MS" pitchFamily="66" charset="0"/>
              </a:rPr>
              <a:t>can form a sentence on its own: We went to the park. </a:t>
            </a:r>
          </a:p>
          <a:p>
            <a:pPr marL="171450" indent="-171450">
              <a:buFont typeface="Arial" pitchFamily="34" charset="0"/>
              <a:buChar char="•"/>
            </a:pPr>
            <a:r>
              <a:rPr lang="en-GB" sz="800" dirty="0">
                <a:solidFill>
                  <a:schemeClr val="bg1"/>
                </a:solidFill>
                <a:latin typeface="Comic Sans MS" pitchFamily="66" charset="0"/>
              </a:rPr>
              <a:t>A </a:t>
            </a:r>
            <a:r>
              <a:rPr lang="en-GB" sz="800" b="1" dirty="0">
                <a:solidFill>
                  <a:schemeClr val="bg1"/>
                </a:solidFill>
                <a:latin typeface="Comic Sans MS" pitchFamily="66" charset="0"/>
              </a:rPr>
              <a:t>subordinate clause </a:t>
            </a:r>
            <a:r>
              <a:rPr lang="en-GB" sz="800" dirty="0">
                <a:solidFill>
                  <a:schemeClr val="bg1"/>
                </a:solidFill>
                <a:latin typeface="Comic Sans MS" pitchFamily="66" charset="0"/>
              </a:rPr>
              <a:t>adds additional information to a main clause. It cannot be a sentence on its own: because it was raining. </a:t>
            </a:r>
            <a:endParaRPr lang="en-GB" sz="800" dirty="0" smtClean="0">
              <a:solidFill>
                <a:schemeClr val="bg1"/>
              </a:solidFill>
              <a:latin typeface="Comic Sans MS" pitchFamily="66" charset="0"/>
            </a:endParaRPr>
          </a:p>
          <a:p>
            <a:endParaRPr lang="en-GB" sz="800" dirty="0" smtClean="0">
              <a:solidFill>
                <a:schemeClr val="bg1"/>
              </a:solidFill>
              <a:latin typeface="Comic Sans MS" pitchFamily="66" charset="0"/>
            </a:endParaRPr>
          </a:p>
          <a:p>
            <a:r>
              <a:rPr lang="en-GB" sz="800" dirty="0" smtClean="0">
                <a:solidFill>
                  <a:schemeClr val="bg1"/>
                </a:solidFill>
                <a:latin typeface="Comic Sans MS" pitchFamily="66" charset="0"/>
              </a:rPr>
              <a:t>Clauses </a:t>
            </a:r>
            <a:r>
              <a:rPr lang="en-GB" sz="800" dirty="0">
                <a:solidFill>
                  <a:schemeClr val="bg1"/>
                </a:solidFill>
                <a:latin typeface="Comic Sans MS" pitchFamily="66" charset="0"/>
              </a:rPr>
              <a:t>can be joined in sentences with connectives. If the connective is at the start of the sentence, you need a comma to separate the clauses. </a:t>
            </a:r>
            <a:endParaRPr lang="en-GB" sz="800" dirty="0" smtClean="0">
              <a:solidFill>
                <a:schemeClr val="bg1"/>
              </a:solidFill>
              <a:latin typeface="Comic Sans MS" pitchFamily="66" charset="0"/>
            </a:endParaRPr>
          </a:p>
          <a:p>
            <a:endParaRPr lang="en-GB" sz="800" dirty="0">
              <a:solidFill>
                <a:schemeClr val="bg1"/>
              </a:solidFill>
              <a:latin typeface="Comic Sans MS" pitchFamily="66" charset="0"/>
            </a:endParaRPr>
          </a:p>
          <a:p>
            <a:pPr marL="171450" indent="-171450">
              <a:buFont typeface="Arial" pitchFamily="34" charset="0"/>
              <a:buChar char="•"/>
            </a:pPr>
            <a:endParaRPr lang="en-GB" sz="1100" dirty="0">
              <a:solidFill>
                <a:schemeClr val="bg1"/>
              </a:solidFill>
              <a:latin typeface="Comic Sans MS" pitchFamily="66" charset="0"/>
            </a:endParaRPr>
          </a:p>
        </p:txBody>
      </p:sp>
      <p:sp>
        <p:nvSpPr>
          <p:cNvPr id="45" name="Rectangle 44"/>
          <p:cNvSpPr/>
          <p:nvPr/>
        </p:nvSpPr>
        <p:spPr>
          <a:xfrm>
            <a:off x="187947" y="5805264"/>
            <a:ext cx="2149794" cy="707886"/>
          </a:xfrm>
          <a:prstGeom prst="rect">
            <a:avLst/>
          </a:prstGeom>
        </p:spPr>
        <p:txBody>
          <a:bodyPr wrap="square">
            <a:spAutoFit/>
          </a:bodyPr>
          <a:lstStyle/>
          <a:p>
            <a:r>
              <a:rPr lang="en-GB" sz="800" b="1" dirty="0">
                <a:solidFill>
                  <a:schemeClr val="bg1"/>
                </a:solidFill>
                <a:latin typeface="Comic Sans MS" pitchFamily="66" charset="0"/>
              </a:rPr>
              <a:t>Sentences Phrase </a:t>
            </a:r>
            <a:r>
              <a:rPr lang="en-GB" sz="800" dirty="0">
                <a:solidFill>
                  <a:schemeClr val="bg1"/>
                </a:solidFill>
                <a:latin typeface="Comic Sans MS" pitchFamily="66" charset="0"/>
              </a:rPr>
              <a:t>	</a:t>
            </a:r>
          </a:p>
          <a:p>
            <a:r>
              <a:rPr lang="en-GB" sz="800" dirty="0">
                <a:solidFill>
                  <a:schemeClr val="bg1"/>
                </a:solidFill>
                <a:latin typeface="Comic Sans MS" pitchFamily="66" charset="0"/>
              </a:rPr>
              <a:t>A phrase is a group of words which do not make sense as a sentence by themselves. Phrases can be made from different types of words. </a:t>
            </a:r>
          </a:p>
        </p:txBody>
      </p:sp>
      <p:sp>
        <p:nvSpPr>
          <p:cNvPr id="46" name="Rectangle 45"/>
          <p:cNvSpPr/>
          <p:nvPr/>
        </p:nvSpPr>
        <p:spPr>
          <a:xfrm>
            <a:off x="7554437" y="3923143"/>
            <a:ext cx="1163715" cy="1815882"/>
          </a:xfrm>
          <a:prstGeom prst="rect">
            <a:avLst/>
          </a:prstGeom>
        </p:spPr>
        <p:txBody>
          <a:bodyPr wrap="square">
            <a:spAutoFit/>
          </a:bodyPr>
          <a:lstStyle/>
          <a:p>
            <a:r>
              <a:rPr lang="en-GB" sz="800" dirty="0">
                <a:solidFill>
                  <a:schemeClr val="bg1"/>
                </a:solidFill>
                <a:latin typeface="Comic Sans MS" pitchFamily="66" charset="0"/>
              </a:rPr>
              <a:t>	</a:t>
            </a:r>
          </a:p>
          <a:p>
            <a:endParaRPr lang="en-GB" sz="800" dirty="0">
              <a:solidFill>
                <a:schemeClr val="bg1"/>
              </a:solidFill>
              <a:latin typeface="Comic Sans MS" pitchFamily="66" charset="0"/>
            </a:endParaRPr>
          </a:p>
          <a:p>
            <a:r>
              <a:rPr lang="en-GB" sz="800" b="1" dirty="0">
                <a:solidFill>
                  <a:schemeClr val="bg1"/>
                </a:solidFill>
                <a:latin typeface="Comic Sans MS" pitchFamily="66" charset="0"/>
              </a:rPr>
              <a:t>Singular and </a:t>
            </a:r>
            <a:r>
              <a:rPr lang="en-GB" sz="800" b="1" dirty="0" smtClean="0">
                <a:solidFill>
                  <a:schemeClr val="bg1"/>
                </a:solidFill>
                <a:latin typeface="Comic Sans MS" pitchFamily="66" charset="0"/>
              </a:rPr>
              <a:t>plural </a:t>
            </a:r>
            <a:r>
              <a:rPr lang="en-GB" sz="800" dirty="0" smtClean="0">
                <a:solidFill>
                  <a:schemeClr val="bg1"/>
                </a:solidFill>
                <a:latin typeface="Comic Sans MS" pitchFamily="66" charset="0"/>
              </a:rPr>
              <a:t>Singular </a:t>
            </a:r>
            <a:r>
              <a:rPr lang="en-GB" sz="800" dirty="0">
                <a:solidFill>
                  <a:schemeClr val="bg1"/>
                </a:solidFill>
                <a:latin typeface="Comic Sans MS" pitchFamily="66" charset="0"/>
              </a:rPr>
              <a:t>is when there is one thing. Plural shows that there is more than one. The plural is normally formed by adding s. For some words, there are other plurals which need to be learnt: bird / birds 	</a:t>
            </a:r>
          </a:p>
        </p:txBody>
      </p:sp>
      <p:sp>
        <p:nvSpPr>
          <p:cNvPr id="47" name="Rectangle 46"/>
          <p:cNvSpPr/>
          <p:nvPr/>
        </p:nvSpPr>
        <p:spPr>
          <a:xfrm>
            <a:off x="2969890" y="4177665"/>
            <a:ext cx="928312" cy="707886"/>
          </a:xfrm>
          <a:prstGeom prst="rect">
            <a:avLst/>
          </a:prstGeom>
        </p:spPr>
        <p:txBody>
          <a:bodyPr wrap="square">
            <a:spAutoFit/>
          </a:bodyPr>
          <a:lstStyle/>
          <a:p>
            <a:r>
              <a:rPr lang="en-GB" sz="800" b="1" dirty="0">
                <a:solidFill>
                  <a:schemeClr val="bg1"/>
                </a:solidFill>
                <a:latin typeface="Comic Sans MS" pitchFamily="66" charset="0"/>
              </a:rPr>
              <a:t>Synonym </a:t>
            </a:r>
            <a:endParaRPr lang="en-GB" sz="800" b="1" dirty="0" smtClean="0">
              <a:solidFill>
                <a:schemeClr val="bg1"/>
              </a:solidFill>
              <a:latin typeface="Comic Sans MS" pitchFamily="66" charset="0"/>
            </a:endParaRPr>
          </a:p>
          <a:p>
            <a:r>
              <a:rPr lang="en-GB" sz="800" dirty="0" smtClean="0">
                <a:solidFill>
                  <a:schemeClr val="bg1"/>
                </a:solidFill>
                <a:latin typeface="Comic Sans MS" pitchFamily="66" charset="0"/>
              </a:rPr>
              <a:t>A is </a:t>
            </a:r>
            <a:r>
              <a:rPr lang="en-GB" sz="800" dirty="0">
                <a:solidFill>
                  <a:schemeClr val="bg1"/>
                </a:solidFill>
                <a:latin typeface="Comic Sans MS" pitchFamily="66" charset="0"/>
              </a:rPr>
              <a:t>a word which means the same as another word. </a:t>
            </a:r>
          </a:p>
        </p:txBody>
      </p:sp>
      <p:sp>
        <p:nvSpPr>
          <p:cNvPr id="48" name="Rectangle 47"/>
          <p:cNvSpPr/>
          <p:nvPr/>
        </p:nvSpPr>
        <p:spPr>
          <a:xfrm>
            <a:off x="5106040" y="4181587"/>
            <a:ext cx="950166" cy="830997"/>
          </a:xfrm>
          <a:prstGeom prst="rect">
            <a:avLst/>
          </a:prstGeom>
        </p:spPr>
        <p:txBody>
          <a:bodyPr wrap="square">
            <a:spAutoFit/>
          </a:bodyPr>
          <a:lstStyle/>
          <a:p>
            <a:r>
              <a:rPr lang="en-GB" sz="800" b="1" dirty="0">
                <a:solidFill>
                  <a:schemeClr val="bg1"/>
                </a:solidFill>
                <a:latin typeface="Comic Sans MS" pitchFamily="66" charset="0"/>
              </a:rPr>
              <a:t>Antonym </a:t>
            </a:r>
            <a:endParaRPr lang="en-GB" sz="800" b="1" dirty="0" smtClean="0">
              <a:solidFill>
                <a:schemeClr val="bg1"/>
              </a:solidFill>
              <a:latin typeface="Comic Sans MS" pitchFamily="66" charset="0"/>
            </a:endParaRPr>
          </a:p>
          <a:p>
            <a:r>
              <a:rPr lang="en-GB" sz="800" dirty="0" smtClean="0">
                <a:solidFill>
                  <a:schemeClr val="bg1"/>
                </a:solidFill>
                <a:latin typeface="Comic Sans MS" pitchFamily="66" charset="0"/>
              </a:rPr>
              <a:t>An </a:t>
            </a:r>
            <a:r>
              <a:rPr lang="en-GB" sz="800" dirty="0">
                <a:solidFill>
                  <a:schemeClr val="bg1"/>
                </a:solidFill>
                <a:latin typeface="Comic Sans MS" pitchFamily="66" charset="0"/>
              </a:rPr>
              <a:t>antonym is a word which means the opposite of another word. </a:t>
            </a:r>
          </a:p>
        </p:txBody>
      </p:sp>
      <p:sp>
        <p:nvSpPr>
          <p:cNvPr id="49" name="Rectangle 48"/>
          <p:cNvSpPr/>
          <p:nvPr/>
        </p:nvSpPr>
        <p:spPr>
          <a:xfrm>
            <a:off x="3947991" y="4176911"/>
            <a:ext cx="1106996" cy="1323439"/>
          </a:xfrm>
          <a:prstGeom prst="rect">
            <a:avLst/>
          </a:prstGeom>
        </p:spPr>
        <p:txBody>
          <a:bodyPr wrap="square">
            <a:spAutoFit/>
          </a:bodyPr>
          <a:lstStyle/>
          <a:p>
            <a:r>
              <a:rPr lang="en-GB" sz="800" b="1" dirty="0">
                <a:solidFill>
                  <a:schemeClr val="bg1"/>
                </a:solidFill>
                <a:latin typeface="Comic Sans MS" pitchFamily="66" charset="0"/>
              </a:rPr>
              <a:t>Prefix </a:t>
            </a:r>
            <a:r>
              <a:rPr lang="en-GB" sz="800" dirty="0">
                <a:solidFill>
                  <a:schemeClr val="bg1"/>
                </a:solidFill>
                <a:latin typeface="Comic Sans MS" pitchFamily="66" charset="0"/>
              </a:rPr>
              <a:t>	</a:t>
            </a:r>
          </a:p>
          <a:p>
            <a:r>
              <a:rPr lang="en-GB" sz="800" dirty="0">
                <a:solidFill>
                  <a:schemeClr val="bg1"/>
                </a:solidFill>
                <a:latin typeface="Comic Sans MS" pitchFamily="66" charset="0"/>
              </a:rPr>
              <a:t>A prefix is a few letters which can be added to the start of a word. It changes the meaning of the word: appear / disappear. </a:t>
            </a:r>
          </a:p>
          <a:p>
            <a:r>
              <a:rPr lang="en-GB" sz="800" dirty="0">
                <a:solidFill>
                  <a:schemeClr val="bg1"/>
                </a:solidFill>
                <a:latin typeface="Comic Sans MS" pitchFamily="66" charset="0"/>
              </a:rPr>
              <a:t>	</a:t>
            </a:r>
          </a:p>
        </p:txBody>
      </p:sp>
      <p:sp>
        <p:nvSpPr>
          <p:cNvPr id="50" name="Rectangle 49"/>
          <p:cNvSpPr/>
          <p:nvPr/>
        </p:nvSpPr>
        <p:spPr>
          <a:xfrm>
            <a:off x="6103913" y="4176911"/>
            <a:ext cx="1493912" cy="1200329"/>
          </a:xfrm>
          <a:prstGeom prst="rect">
            <a:avLst/>
          </a:prstGeom>
        </p:spPr>
        <p:txBody>
          <a:bodyPr wrap="square">
            <a:spAutoFit/>
          </a:bodyPr>
          <a:lstStyle/>
          <a:p>
            <a:r>
              <a:rPr lang="en-GB" sz="800" b="1" dirty="0">
                <a:solidFill>
                  <a:schemeClr val="bg1"/>
                </a:solidFill>
                <a:latin typeface="Comic Sans MS" pitchFamily="66" charset="0"/>
              </a:rPr>
              <a:t>Suffix </a:t>
            </a:r>
            <a:r>
              <a:rPr lang="en-GB" sz="800" dirty="0">
                <a:solidFill>
                  <a:schemeClr val="bg1"/>
                </a:solidFill>
                <a:latin typeface="Comic Sans MS" pitchFamily="66" charset="0"/>
              </a:rPr>
              <a:t>	</a:t>
            </a:r>
          </a:p>
          <a:p>
            <a:r>
              <a:rPr lang="en-GB" sz="800" dirty="0">
                <a:solidFill>
                  <a:schemeClr val="bg1"/>
                </a:solidFill>
                <a:latin typeface="Comic Sans MS" pitchFamily="66" charset="0"/>
              </a:rPr>
              <a:t>A suffix is a few letters which can be added to the end of a word. It can change the meaning of the word and often changes its word class: beauty / beautiful (changes a noun into an adjective) </a:t>
            </a:r>
          </a:p>
        </p:txBody>
      </p:sp>
      <p:sp>
        <p:nvSpPr>
          <p:cNvPr id="51" name="Rectangle 50"/>
          <p:cNvSpPr/>
          <p:nvPr/>
        </p:nvSpPr>
        <p:spPr>
          <a:xfrm>
            <a:off x="4093374" y="3632321"/>
            <a:ext cx="3108832" cy="461665"/>
          </a:xfrm>
          <a:prstGeom prst="rect">
            <a:avLst/>
          </a:prstGeom>
        </p:spPr>
        <p:txBody>
          <a:bodyPr wrap="square">
            <a:spAutoFit/>
          </a:bodyPr>
          <a:lstStyle/>
          <a:p>
            <a:pPr algn="ctr"/>
            <a:r>
              <a:rPr 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Vocabulary</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val="725456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125</Words>
  <Application>Microsoft Office PowerPoint</Application>
  <PresentationFormat>عرض على الشاشة (3:4)‏</PresentationFormat>
  <Paragraphs>115</Paragraphs>
  <Slides>2</Slides>
  <Notes>2</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Office Theme</vt:lpstr>
      <vt:lpstr>عرض تقديمي في PowerPoint</vt:lpstr>
      <vt:lpstr>عرض تقديمي في PowerPoint</vt:lpstr>
    </vt:vector>
  </TitlesOfParts>
  <Company>RM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DBaker</dc:creator>
  <cp:lastModifiedBy>DR.Ahmed Saker 2O11</cp:lastModifiedBy>
  <cp:revision>86</cp:revision>
  <dcterms:created xsi:type="dcterms:W3CDTF">2015-04-30T08:58:08Z</dcterms:created>
  <dcterms:modified xsi:type="dcterms:W3CDTF">2019-01-01T16:02:53Z</dcterms:modified>
</cp:coreProperties>
</file>